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68" r:id="rId4"/>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706" autoAdjust="0"/>
  </p:normalViewPr>
  <p:slideViewPr>
    <p:cSldViewPr>
      <p:cViewPr varScale="1">
        <p:scale>
          <a:sx n="86" d="100"/>
          <a:sy n="86" d="100"/>
        </p:scale>
        <p:origin x="466" y="67"/>
      </p:cViewPr>
      <p:guideLst/>
    </p:cSldViewPr>
  </p:slideViewPr>
  <p:notesTextViewPr>
    <p:cViewPr>
      <p:scale>
        <a:sx n="3" d="2"/>
        <a:sy n="3" d="2"/>
      </p:scale>
      <p:origin x="0" y="0"/>
    </p:cViewPr>
  </p:notesTextViewPr>
  <p:notesViewPr>
    <p:cSldViewPr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6/22/2020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6/22/2020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6/22/2020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6/22/2020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6/22/2020</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6/22/2020</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6/22/2020</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6/22/2020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6/22/2020</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eo.nyu.edu/catalog/nyu-2451-34505" TargetMode="External"/><Relationship Id="rId2" Type="http://schemas.openxmlformats.org/officeDocument/2006/relationships/hyperlink" Target="https://geo.nyu.edu/catalog/nyu-2451-3415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measureofamerica.org/" TargetMode="External"/><Relationship Id="rId2" Type="http://schemas.openxmlformats.org/officeDocument/2006/relationships/hyperlink" Target="https://www.data2go.nyc/map/?id=107*36047015900*ahdi_puma!undefined!ns*!other_pop_cd_506~ahdi_puma_1~sch_enrol_cd_112~age_pyramid_male_85_plus_cd_20~median_household_income_puma_397~median_personal_earnings_puma_400~dis_y_perc_puma_102~poverty_ceo_cd_417~unemployment_cd_408~pre_k_cd_107!*air_qual_cd~ahdi_puma*family_homeless_cd_245#10/40.8278/-73.9586" TargetMode="External"/><Relationship Id="rId1" Type="http://schemas.openxmlformats.org/officeDocument/2006/relationships/slideLayout" Target="../slideLayouts/slideLayout2.xml"/><Relationship Id="rId4" Type="http://schemas.openxmlformats.org/officeDocument/2006/relationships/hyperlink" Target="https://www.ssrc.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Geospatial Analysis of Wealth and Poverty Distributions in Manhattan Island</a:t>
            </a:r>
          </a:p>
        </p:txBody>
      </p:sp>
      <p:sp>
        <p:nvSpPr>
          <p:cNvPr id="3" name="Subtitle 2"/>
          <p:cNvSpPr>
            <a:spLocks noGrp="1"/>
          </p:cNvSpPr>
          <p:nvPr>
            <p:ph type="subTitle" idx="1"/>
          </p:nvPr>
        </p:nvSpPr>
        <p:spPr/>
        <p:txBody>
          <a:bodyPr>
            <a:normAutofit/>
          </a:bodyPr>
          <a:lstStyle/>
          <a:p>
            <a:r>
              <a:rPr lang="en-US" dirty="0"/>
              <a:t>Coursera IBM Data Science Professional Certificate Capstone Project</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DAF6-36FE-48C1-BA5A-9E731C4ECCE6}"/>
              </a:ext>
            </a:extLst>
          </p:cNvPr>
          <p:cNvSpPr>
            <a:spLocks noGrp="1"/>
          </p:cNvSpPr>
          <p:nvPr>
            <p:ph type="title"/>
          </p:nvPr>
        </p:nvSpPr>
        <p:spPr/>
        <p:txBody>
          <a:bodyPr/>
          <a:lstStyle/>
          <a:p>
            <a:r>
              <a:rPr lang="en-ZA" dirty="0"/>
              <a:t>Geospatial Distributions Results</a:t>
            </a:r>
          </a:p>
        </p:txBody>
      </p:sp>
      <p:sp>
        <p:nvSpPr>
          <p:cNvPr id="4" name="Content Placeholder 3">
            <a:extLst>
              <a:ext uri="{FF2B5EF4-FFF2-40B4-BE49-F238E27FC236}">
                <a16:creationId xmlns:a16="http://schemas.microsoft.com/office/drawing/2014/main" id="{72A0855C-9FCA-41F9-BC7A-BE80596194B3}"/>
              </a:ext>
            </a:extLst>
          </p:cNvPr>
          <p:cNvSpPr>
            <a:spLocks noGrp="1"/>
          </p:cNvSpPr>
          <p:nvPr>
            <p:ph sz="half" idx="2"/>
          </p:nvPr>
        </p:nvSpPr>
        <p:spPr/>
        <p:txBody>
          <a:bodyPr/>
          <a:lstStyle/>
          <a:p>
            <a:r>
              <a:rPr lang="en-ZA" dirty="0"/>
              <a:t>Income distribution in Manhattan is skewed.</a:t>
            </a:r>
          </a:p>
          <a:p>
            <a:r>
              <a:rPr lang="en-ZA" dirty="0"/>
              <a:t>Southern parts of Manhattan have a greater Median Household Income.</a:t>
            </a:r>
          </a:p>
          <a:p>
            <a:r>
              <a:rPr lang="en-ZA" dirty="0"/>
              <a:t>Lower income areas clustered towards the North. </a:t>
            </a:r>
          </a:p>
          <a:p>
            <a:r>
              <a:rPr lang="en-ZA" dirty="0"/>
              <a:t>The exception being “Lower East Side and Chinatown”. </a:t>
            </a:r>
          </a:p>
          <a:p>
            <a:endParaRPr lang="en-ZA" dirty="0"/>
          </a:p>
          <a:p>
            <a:endParaRPr lang="en-ZA" dirty="0"/>
          </a:p>
        </p:txBody>
      </p:sp>
      <p:pic>
        <p:nvPicPr>
          <p:cNvPr id="5" name="Content Placeholder 4">
            <a:extLst>
              <a:ext uri="{FF2B5EF4-FFF2-40B4-BE49-F238E27FC236}">
                <a16:creationId xmlns:a16="http://schemas.microsoft.com/office/drawing/2014/main" id="{FC2EA54F-C3CF-49F6-8F56-B9F258701A9A}"/>
              </a:ext>
            </a:extLst>
          </p:cNvPr>
          <p:cNvPicPr>
            <a:picLocks noGrp="1" noChangeAspect="1"/>
          </p:cNvPicPr>
          <p:nvPr>
            <p:ph sz="half" idx="1"/>
          </p:nvPr>
        </p:nvPicPr>
        <p:blipFill rotWithShape="1">
          <a:blip r:embed="rId2"/>
          <a:srcRect l="68900" t="32962" r="10428" b="15588"/>
          <a:stretch/>
        </p:blipFill>
        <p:spPr>
          <a:xfrm>
            <a:off x="838200" y="1989626"/>
            <a:ext cx="5029200" cy="4023335"/>
          </a:xfrm>
          <a:prstGeom prst="rect">
            <a:avLst/>
          </a:prstGeom>
        </p:spPr>
      </p:pic>
    </p:spTree>
    <p:extLst>
      <p:ext uri="{BB962C8B-B14F-4D97-AF65-F5344CB8AC3E}">
        <p14:creationId xmlns:p14="http://schemas.microsoft.com/office/powerpoint/2010/main" val="23529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BA11-CE2B-4DEC-B8F3-4F5552C33C32}"/>
              </a:ext>
            </a:extLst>
          </p:cNvPr>
          <p:cNvSpPr>
            <a:spLocks noGrp="1"/>
          </p:cNvSpPr>
          <p:nvPr>
            <p:ph type="title"/>
          </p:nvPr>
        </p:nvSpPr>
        <p:spPr/>
        <p:txBody>
          <a:bodyPr/>
          <a:lstStyle/>
          <a:p>
            <a:r>
              <a:rPr lang="en-ZA" dirty="0"/>
              <a:t>Geospatial Distributions Results</a:t>
            </a:r>
          </a:p>
        </p:txBody>
      </p:sp>
      <p:pic>
        <p:nvPicPr>
          <p:cNvPr id="7" name="Content Placeholder 6">
            <a:extLst>
              <a:ext uri="{FF2B5EF4-FFF2-40B4-BE49-F238E27FC236}">
                <a16:creationId xmlns:a16="http://schemas.microsoft.com/office/drawing/2014/main" id="{CBE5CF97-9D36-45D0-9B9E-59863130C59C}"/>
              </a:ext>
            </a:extLst>
          </p:cNvPr>
          <p:cNvPicPr>
            <a:picLocks noGrp="1" noChangeAspect="1"/>
          </p:cNvPicPr>
          <p:nvPr>
            <p:ph sz="half" idx="2"/>
          </p:nvPr>
        </p:nvPicPr>
        <p:blipFill>
          <a:blip r:embed="rId2"/>
          <a:stretch>
            <a:fillRect/>
          </a:stretch>
        </p:blipFill>
        <p:spPr>
          <a:xfrm>
            <a:off x="836612" y="4201264"/>
            <a:ext cx="2523084" cy="2113042"/>
          </a:xfrm>
          <a:prstGeom prst="rect">
            <a:avLst/>
          </a:prstGeom>
        </p:spPr>
      </p:pic>
      <p:pic>
        <p:nvPicPr>
          <p:cNvPr id="8" name="Picture 7">
            <a:extLst>
              <a:ext uri="{FF2B5EF4-FFF2-40B4-BE49-F238E27FC236}">
                <a16:creationId xmlns:a16="http://schemas.microsoft.com/office/drawing/2014/main" id="{66C5CDF9-9F57-4029-A7AA-A067EF26E0E8}"/>
              </a:ext>
            </a:extLst>
          </p:cNvPr>
          <p:cNvPicPr>
            <a:picLocks noChangeAspect="1"/>
          </p:cNvPicPr>
          <p:nvPr/>
        </p:nvPicPr>
        <p:blipFill rotWithShape="1">
          <a:blip r:embed="rId3"/>
          <a:srcRect l="5308" b="249"/>
          <a:stretch/>
        </p:blipFill>
        <p:spPr>
          <a:xfrm>
            <a:off x="6334776" y="4197092"/>
            <a:ext cx="2533840" cy="2107773"/>
          </a:xfrm>
          <a:prstGeom prst="rect">
            <a:avLst/>
          </a:prstGeom>
        </p:spPr>
      </p:pic>
      <p:pic>
        <p:nvPicPr>
          <p:cNvPr id="10" name="Picture 9">
            <a:extLst>
              <a:ext uri="{FF2B5EF4-FFF2-40B4-BE49-F238E27FC236}">
                <a16:creationId xmlns:a16="http://schemas.microsoft.com/office/drawing/2014/main" id="{8B45755A-7A23-4B86-A63E-FFE63A30172B}"/>
              </a:ext>
            </a:extLst>
          </p:cNvPr>
          <p:cNvPicPr>
            <a:picLocks noChangeAspect="1"/>
          </p:cNvPicPr>
          <p:nvPr/>
        </p:nvPicPr>
        <p:blipFill>
          <a:blip r:embed="rId4"/>
          <a:stretch>
            <a:fillRect/>
          </a:stretch>
        </p:blipFill>
        <p:spPr>
          <a:xfrm>
            <a:off x="9089236" y="1843286"/>
            <a:ext cx="2378319" cy="2044865"/>
          </a:xfrm>
          <a:prstGeom prst="rect">
            <a:avLst/>
          </a:prstGeom>
        </p:spPr>
      </p:pic>
      <p:sp>
        <p:nvSpPr>
          <p:cNvPr id="12" name="Content Placeholder 11">
            <a:extLst>
              <a:ext uri="{FF2B5EF4-FFF2-40B4-BE49-F238E27FC236}">
                <a16:creationId xmlns:a16="http://schemas.microsoft.com/office/drawing/2014/main" id="{3259C6BE-5876-4FC9-9256-E2BCE29F8CA9}"/>
              </a:ext>
            </a:extLst>
          </p:cNvPr>
          <p:cNvSpPr>
            <a:spLocks noGrp="1"/>
          </p:cNvSpPr>
          <p:nvPr>
            <p:ph sz="quarter" idx="4"/>
          </p:nvPr>
        </p:nvSpPr>
        <p:spPr>
          <a:xfrm>
            <a:off x="836612" y="1826635"/>
            <a:ext cx="2523084" cy="2394451"/>
          </a:xfrm>
          <a:ln>
            <a:solidFill>
              <a:schemeClr val="accent1"/>
            </a:solidFill>
          </a:ln>
        </p:spPr>
        <p:txBody>
          <a:bodyPr>
            <a:normAutofit/>
          </a:bodyPr>
          <a:lstStyle/>
          <a:p>
            <a:r>
              <a:rPr lang="en-ZA" sz="1000" dirty="0">
                <a:solidFill>
                  <a:schemeClr val="accent1"/>
                </a:solidFill>
              </a:rPr>
              <a:t>Unemployment Rates </a:t>
            </a:r>
            <a:r>
              <a:rPr lang="en-ZA" sz="1000" dirty="0"/>
              <a:t>are shown in the map below. </a:t>
            </a:r>
          </a:p>
          <a:p>
            <a:r>
              <a:rPr lang="en-ZA" sz="1000" dirty="0"/>
              <a:t>Distributions follow the distributions of Median Household Income. </a:t>
            </a:r>
          </a:p>
          <a:p>
            <a:r>
              <a:rPr lang="en-ZA" sz="1000" dirty="0"/>
              <a:t>Areas with high unemployment are found to the north. </a:t>
            </a:r>
          </a:p>
          <a:p>
            <a:endParaRPr lang="en-ZA" dirty="0"/>
          </a:p>
        </p:txBody>
      </p:sp>
      <p:pic>
        <p:nvPicPr>
          <p:cNvPr id="13" name="Picture 12">
            <a:extLst>
              <a:ext uri="{FF2B5EF4-FFF2-40B4-BE49-F238E27FC236}">
                <a16:creationId xmlns:a16="http://schemas.microsoft.com/office/drawing/2014/main" id="{7931D02D-595F-4F70-8EF3-0C7779B8270A}"/>
              </a:ext>
            </a:extLst>
          </p:cNvPr>
          <p:cNvPicPr>
            <a:picLocks noChangeAspect="1"/>
          </p:cNvPicPr>
          <p:nvPr/>
        </p:nvPicPr>
        <p:blipFill>
          <a:blip r:embed="rId5"/>
          <a:stretch>
            <a:fillRect/>
          </a:stretch>
        </p:blipFill>
        <p:spPr>
          <a:xfrm>
            <a:off x="3580316" y="1826636"/>
            <a:ext cx="2533840" cy="2078163"/>
          </a:xfrm>
          <a:prstGeom prst="rect">
            <a:avLst/>
          </a:prstGeom>
        </p:spPr>
      </p:pic>
      <p:sp>
        <p:nvSpPr>
          <p:cNvPr id="14" name="Content Placeholder 11">
            <a:extLst>
              <a:ext uri="{FF2B5EF4-FFF2-40B4-BE49-F238E27FC236}">
                <a16:creationId xmlns:a16="http://schemas.microsoft.com/office/drawing/2014/main" id="{CC08E274-D533-4B14-ADAE-D585D96F7774}"/>
              </a:ext>
            </a:extLst>
          </p:cNvPr>
          <p:cNvSpPr txBox="1">
            <a:spLocks/>
          </p:cNvSpPr>
          <p:nvPr/>
        </p:nvSpPr>
        <p:spPr>
          <a:xfrm>
            <a:off x="3580316" y="3904799"/>
            <a:ext cx="2533840" cy="2394451"/>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endParaRPr lang="en-ZA" sz="1000" dirty="0"/>
          </a:p>
          <a:p>
            <a:r>
              <a:rPr lang="en-ZA" sz="1000" dirty="0"/>
              <a:t>The </a:t>
            </a:r>
            <a:r>
              <a:rPr lang="en-ZA" sz="1000" dirty="0">
                <a:solidFill>
                  <a:schemeClr val="accent1"/>
                </a:solidFill>
              </a:rPr>
              <a:t>Percentage of Adults with a Bachelors Degree </a:t>
            </a:r>
            <a:r>
              <a:rPr lang="en-ZA" sz="1000" dirty="0"/>
              <a:t>is shown above. </a:t>
            </a:r>
          </a:p>
          <a:p>
            <a:r>
              <a:rPr lang="en-ZA" sz="1000" dirty="0"/>
              <a:t>The low income areas have a lower percentage of adults with a Bachelors Degree. </a:t>
            </a:r>
          </a:p>
          <a:p>
            <a:r>
              <a:rPr lang="en-ZA" sz="1000" dirty="0"/>
              <a:t>Education is strongly correlated to success and should be a key focus area when looking at improving the socio-economic conditions within the low income areas.</a:t>
            </a:r>
          </a:p>
          <a:p>
            <a:endParaRPr lang="en-ZA" sz="1600" dirty="0"/>
          </a:p>
        </p:txBody>
      </p:sp>
      <p:sp>
        <p:nvSpPr>
          <p:cNvPr id="15" name="Content Placeholder 11">
            <a:extLst>
              <a:ext uri="{FF2B5EF4-FFF2-40B4-BE49-F238E27FC236}">
                <a16:creationId xmlns:a16="http://schemas.microsoft.com/office/drawing/2014/main" id="{E1001553-704D-4205-97EE-8A81F0CD3C21}"/>
              </a:ext>
            </a:extLst>
          </p:cNvPr>
          <p:cNvSpPr txBox="1">
            <a:spLocks/>
          </p:cNvSpPr>
          <p:nvPr/>
        </p:nvSpPr>
        <p:spPr>
          <a:xfrm>
            <a:off x="6334776" y="1828438"/>
            <a:ext cx="2533840" cy="2394451"/>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ZA" sz="1000" dirty="0">
                <a:solidFill>
                  <a:schemeClr val="accent1"/>
                </a:solidFill>
              </a:rPr>
              <a:t>Poverty Rates </a:t>
            </a:r>
            <a:r>
              <a:rPr lang="en-ZA" sz="1000" dirty="0"/>
              <a:t>are shown below. </a:t>
            </a:r>
          </a:p>
          <a:p>
            <a:r>
              <a:rPr lang="en-ZA" sz="1000" dirty="0"/>
              <a:t>Follows the same distribution as low income areas. </a:t>
            </a:r>
          </a:p>
          <a:p>
            <a:r>
              <a:rPr lang="en-ZA" sz="1000" dirty="0"/>
              <a:t>It should be noted that even within the high income areas, there are blocks of poverty. </a:t>
            </a:r>
          </a:p>
          <a:p>
            <a:endParaRPr lang="en-ZA" sz="1000" dirty="0"/>
          </a:p>
        </p:txBody>
      </p:sp>
      <p:sp>
        <p:nvSpPr>
          <p:cNvPr id="16" name="Content Placeholder 11">
            <a:extLst>
              <a:ext uri="{FF2B5EF4-FFF2-40B4-BE49-F238E27FC236}">
                <a16:creationId xmlns:a16="http://schemas.microsoft.com/office/drawing/2014/main" id="{390126F4-E2FC-4B50-B61E-4DD7AF4FD88E}"/>
              </a:ext>
            </a:extLst>
          </p:cNvPr>
          <p:cNvSpPr txBox="1">
            <a:spLocks/>
          </p:cNvSpPr>
          <p:nvPr/>
        </p:nvSpPr>
        <p:spPr>
          <a:xfrm>
            <a:off x="9089236" y="3888150"/>
            <a:ext cx="2378319" cy="2394451"/>
          </a:xfrm>
          <a:prstGeom prst="rect">
            <a:avLst/>
          </a:prstGeom>
          <a:ln>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ZA" sz="1100" dirty="0"/>
              <a:t>One of the quality of life indicators is Commuting times. </a:t>
            </a:r>
          </a:p>
          <a:p>
            <a:r>
              <a:rPr lang="en-ZA" sz="1100" dirty="0"/>
              <a:t>Above is shown the </a:t>
            </a:r>
            <a:r>
              <a:rPr lang="en-ZA" sz="1100" dirty="0">
                <a:solidFill>
                  <a:schemeClr val="accent1"/>
                </a:solidFill>
              </a:rPr>
              <a:t>% of Workers with a greater than 60 minute one way commute</a:t>
            </a:r>
            <a:r>
              <a:rPr lang="en-ZA" sz="1100" dirty="0"/>
              <a:t>. </a:t>
            </a:r>
          </a:p>
          <a:p>
            <a:r>
              <a:rPr lang="en-ZA" sz="1100" dirty="0"/>
              <a:t>The low income areas are also the areas with the greater commute times. </a:t>
            </a:r>
          </a:p>
          <a:p>
            <a:r>
              <a:rPr lang="en-ZA" sz="1100" dirty="0"/>
              <a:t>This adversely affects quality of life, since there is less free time for other pursuits (further studies, family time, etc.)</a:t>
            </a:r>
          </a:p>
        </p:txBody>
      </p:sp>
    </p:spTree>
    <p:extLst>
      <p:ext uri="{BB962C8B-B14F-4D97-AF65-F5344CB8AC3E}">
        <p14:creationId xmlns:p14="http://schemas.microsoft.com/office/powerpoint/2010/main" val="33572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F1FA-64DC-47A2-A81F-630224AC2D78}"/>
              </a:ext>
            </a:extLst>
          </p:cNvPr>
          <p:cNvSpPr>
            <a:spLocks noGrp="1"/>
          </p:cNvSpPr>
          <p:nvPr>
            <p:ph type="title"/>
          </p:nvPr>
        </p:nvSpPr>
        <p:spPr/>
        <p:txBody>
          <a:bodyPr/>
          <a:lstStyle/>
          <a:p>
            <a:r>
              <a:rPr lang="en-ZA" dirty="0"/>
              <a:t>Cluster Analysis Results</a:t>
            </a:r>
          </a:p>
        </p:txBody>
      </p:sp>
      <p:graphicFrame>
        <p:nvGraphicFramePr>
          <p:cNvPr id="10" name="Content Placeholder 9">
            <a:extLst>
              <a:ext uri="{FF2B5EF4-FFF2-40B4-BE49-F238E27FC236}">
                <a16:creationId xmlns:a16="http://schemas.microsoft.com/office/drawing/2014/main" id="{79587884-30E9-4FB4-B4D3-D2916E09447A}"/>
              </a:ext>
            </a:extLst>
          </p:cNvPr>
          <p:cNvGraphicFramePr>
            <a:graphicFrameLocks noGrp="1"/>
          </p:cNvGraphicFramePr>
          <p:nvPr>
            <p:ph sz="half" idx="2"/>
            <p:extLst>
              <p:ext uri="{D42A27DB-BD31-4B8C-83A1-F6EECF244321}">
                <p14:modId xmlns:p14="http://schemas.microsoft.com/office/powerpoint/2010/main" val="858635345"/>
              </p:ext>
            </p:extLst>
          </p:nvPr>
        </p:nvGraphicFramePr>
        <p:xfrm>
          <a:off x="464678" y="3861048"/>
          <a:ext cx="4839234" cy="2486401"/>
        </p:xfrm>
        <a:graphic>
          <a:graphicData uri="http://schemas.openxmlformats.org/drawingml/2006/table">
            <a:tbl>
              <a:tblPr firstRow="1" firstCol="1" bandRow="1">
                <a:tableStyleId>{3B4B98B0-60AC-42C2-AFA5-B58CD77FA1E5}</a:tableStyleId>
              </a:tblPr>
              <a:tblGrid>
                <a:gridCol w="2815866">
                  <a:extLst>
                    <a:ext uri="{9D8B030D-6E8A-4147-A177-3AD203B41FA5}">
                      <a16:colId xmlns:a16="http://schemas.microsoft.com/office/drawing/2014/main" val="1794555384"/>
                    </a:ext>
                  </a:extLst>
                </a:gridCol>
                <a:gridCol w="649831">
                  <a:extLst>
                    <a:ext uri="{9D8B030D-6E8A-4147-A177-3AD203B41FA5}">
                      <a16:colId xmlns:a16="http://schemas.microsoft.com/office/drawing/2014/main" val="1858564184"/>
                    </a:ext>
                  </a:extLst>
                </a:gridCol>
                <a:gridCol w="1373537">
                  <a:extLst>
                    <a:ext uri="{9D8B030D-6E8A-4147-A177-3AD203B41FA5}">
                      <a16:colId xmlns:a16="http://schemas.microsoft.com/office/drawing/2014/main" val="1431136335"/>
                    </a:ext>
                  </a:extLst>
                </a:gridCol>
              </a:tblGrid>
              <a:tr h="318667">
                <a:tc>
                  <a:txBody>
                    <a:bodyPr/>
                    <a:lstStyle/>
                    <a:p>
                      <a:pPr algn="l">
                        <a:lnSpc>
                          <a:spcPct val="107000"/>
                        </a:lnSpc>
                        <a:spcAft>
                          <a:spcPts val="0"/>
                        </a:spcAft>
                      </a:pPr>
                      <a:r>
                        <a:rPr lang="en-ZA" sz="1000" dirty="0">
                          <a:effectLst/>
                        </a:rPr>
                        <a:t>Community District</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nchor="ctr"/>
                </a:tc>
                <a:tc>
                  <a:txBody>
                    <a:bodyPr/>
                    <a:lstStyle/>
                    <a:p>
                      <a:pPr algn="l">
                        <a:lnSpc>
                          <a:spcPct val="107000"/>
                        </a:lnSpc>
                        <a:spcAft>
                          <a:spcPts val="0"/>
                        </a:spcAft>
                      </a:pPr>
                      <a:r>
                        <a:rPr lang="en-ZA" sz="1000">
                          <a:effectLst/>
                        </a:rPr>
                        <a:t>Cluster</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nchor="ctr"/>
                </a:tc>
                <a:tc>
                  <a:txBody>
                    <a:bodyPr/>
                    <a:lstStyle/>
                    <a:p>
                      <a:pPr algn="l">
                        <a:lnSpc>
                          <a:spcPct val="107000"/>
                        </a:lnSpc>
                        <a:spcAft>
                          <a:spcPts val="0"/>
                        </a:spcAft>
                      </a:pPr>
                      <a:r>
                        <a:rPr lang="en-ZA" sz="1000" dirty="0">
                          <a:effectLst/>
                        </a:rPr>
                        <a:t>Number of Venues</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nchor="ctr"/>
                </a:tc>
                <a:extLst>
                  <a:ext uri="{0D108BD9-81ED-4DB2-BD59-A6C34878D82A}">
                    <a16:rowId xmlns:a16="http://schemas.microsoft.com/office/drawing/2014/main" val="3900258605"/>
                  </a:ext>
                </a:extLst>
              </a:tr>
              <a:tr h="168097">
                <a:tc>
                  <a:txBody>
                    <a:bodyPr/>
                    <a:lstStyle/>
                    <a:p>
                      <a:pPr algn="l">
                        <a:lnSpc>
                          <a:spcPct val="107000"/>
                        </a:lnSpc>
                        <a:spcAft>
                          <a:spcPts val="0"/>
                        </a:spcAft>
                      </a:pPr>
                      <a:r>
                        <a:rPr lang="en-ZA" sz="1000" dirty="0">
                          <a:effectLst/>
                        </a:rPr>
                        <a:t>Clinton and Chelsea</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84</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2161084336"/>
                  </a:ext>
                </a:extLst>
              </a:tr>
              <a:tr h="168097">
                <a:tc>
                  <a:txBody>
                    <a:bodyPr/>
                    <a:lstStyle/>
                    <a:p>
                      <a:pPr algn="l">
                        <a:lnSpc>
                          <a:spcPct val="107000"/>
                        </a:lnSpc>
                        <a:spcAft>
                          <a:spcPts val="0"/>
                        </a:spcAft>
                      </a:pPr>
                      <a:r>
                        <a:rPr lang="en-ZA" sz="1000">
                          <a:effectLst/>
                        </a:rPr>
                        <a:t>Financial District</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100</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1543637857"/>
                  </a:ext>
                </a:extLst>
              </a:tr>
              <a:tr h="168097">
                <a:tc>
                  <a:txBody>
                    <a:bodyPr/>
                    <a:lstStyle/>
                    <a:p>
                      <a:pPr algn="l">
                        <a:lnSpc>
                          <a:spcPct val="107000"/>
                        </a:lnSpc>
                        <a:spcAft>
                          <a:spcPts val="0"/>
                        </a:spcAft>
                      </a:pPr>
                      <a:r>
                        <a:rPr lang="en-ZA" sz="1000">
                          <a:effectLst/>
                        </a:rPr>
                        <a:t>Midtown</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100</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822596729"/>
                  </a:ext>
                </a:extLst>
              </a:tr>
              <a:tr h="168097">
                <a:tc>
                  <a:txBody>
                    <a:bodyPr/>
                    <a:lstStyle/>
                    <a:p>
                      <a:pPr algn="l">
                        <a:lnSpc>
                          <a:spcPct val="107000"/>
                        </a:lnSpc>
                        <a:spcAft>
                          <a:spcPts val="0"/>
                        </a:spcAft>
                      </a:pPr>
                      <a:r>
                        <a:rPr lang="en-ZA" sz="1000">
                          <a:effectLst/>
                        </a:rPr>
                        <a:t>East Harlem</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65</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960875312"/>
                  </a:ext>
                </a:extLst>
              </a:tr>
              <a:tr h="168097">
                <a:tc>
                  <a:txBody>
                    <a:bodyPr/>
                    <a:lstStyle/>
                    <a:p>
                      <a:pPr algn="l">
                        <a:lnSpc>
                          <a:spcPct val="107000"/>
                        </a:lnSpc>
                        <a:spcAft>
                          <a:spcPts val="0"/>
                        </a:spcAft>
                      </a:pPr>
                      <a:r>
                        <a:rPr lang="en-ZA" sz="1000">
                          <a:effectLst/>
                        </a:rPr>
                        <a:t>Greenwich Village and Soho</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100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894803597"/>
                  </a:ext>
                </a:extLst>
              </a:tr>
              <a:tr h="168097">
                <a:tc>
                  <a:txBody>
                    <a:bodyPr/>
                    <a:lstStyle/>
                    <a:p>
                      <a:pPr algn="l">
                        <a:lnSpc>
                          <a:spcPct val="107000"/>
                        </a:lnSpc>
                        <a:spcAft>
                          <a:spcPts val="0"/>
                        </a:spcAft>
                      </a:pPr>
                      <a:r>
                        <a:rPr lang="en-ZA" sz="1000">
                          <a:effectLst/>
                        </a:rPr>
                        <a:t>Lower East Side and Chinatown</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100</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2034614389"/>
                  </a:ext>
                </a:extLst>
              </a:tr>
              <a:tr h="168097">
                <a:tc>
                  <a:txBody>
                    <a:bodyPr/>
                    <a:lstStyle/>
                    <a:p>
                      <a:pPr algn="l">
                        <a:lnSpc>
                          <a:spcPct val="107000"/>
                        </a:lnSpc>
                        <a:spcAft>
                          <a:spcPts val="0"/>
                        </a:spcAft>
                      </a:pPr>
                      <a:r>
                        <a:rPr lang="en-ZA" sz="1000">
                          <a:effectLst/>
                        </a:rPr>
                        <a:t>Stuyvesant Town and Turtle Bay</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100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1514045114"/>
                  </a:ext>
                </a:extLst>
              </a:tr>
              <a:tr h="168097">
                <a:tc>
                  <a:txBody>
                    <a:bodyPr/>
                    <a:lstStyle/>
                    <a:p>
                      <a:pPr algn="l">
                        <a:lnSpc>
                          <a:spcPct val="107000"/>
                        </a:lnSpc>
                        <a:spcAft>
                          <a:spcPts val="0"/>
                        </a:spcAft>
                      </a:pPr>
                      <a:r>
                        <a:rPr lang="en-ZA" sz="1000">
                          <a:effectLst/>
                        </a:rPr>
                        <a:t>Upper East Side</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1</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100</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2474935633"/>
                  </a:ext>
                </a:extLst>
              </a:tr>
              <a:tr h="168097">
                <a:tc>
                  <a:txBody>
                    <a:bodyPr/>
                    <a:lstStyle/>
                    <a:p>
                      <a:pPr algn="l">
                        <a:lnSpc>
                          <a:spcPct val="107000"/>
                        </a:lnSpc>
                        <a:spcAft>
                          <a:spcPts val="0"/>
                        </a:spcAft>
                      </a:pPr>
                      <a:r>
                        <a:rPr lang="en-ZA" sz="1000">
                          <a:effectLst/>
                        </a:rPr>
                        <a:t>Upper West Side</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1</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95</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2503467536"/>
                  </a:ext>
                </a:extLst>
              </a:tr>
              <a:tr h="168097">
                <a:tc>
                  <a:txBody>
                    <a:bodyPr/>
                    <a:lstStyle/>
                    <a:p>
                      <a:pPr algn="l">
                        <a:lnSpc>
                          <a:spcPct val="107000"/>
                        </a:lnSpc>
                        <a:spcAft>
                          <a:spcPts val="0"/>
                        </a:spcAft>
                      </a:pPr>
                      <a:r>
                        <a:rPr lang="en-ZA" sz="1000">
                          <a:effectLst/>
                        </a:rPr>
                        <a:t>Washington Heights and Inwood</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2</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39</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4265690287"/>
                  </a:ext>
                </a:extLst>
              </a:tr>
              <a:tr h="318667">
                <a:tc>
                  <a:txBody>
                    <a:bodyPr/>
                    <a:lstStyle/>
                    <a:p>
                      <a:pPr algn="l">
                        <a:lnSpc>
                          <a:spcPct val="107000"/>
                        </a:lnSpc>
                        <a:spcAft>
                          <a:spcPts val="0"/>
                        </a:spcAft>
                      </a:pPr>
                      <a:r>
                        <a:rPr lang="en-ZA" sz="1000">
                          <a:effectLst/>
                        </a:rPr>
                        <a:t>Morningside Heights and Hamilton Heights</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3</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39</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1914385733"/>
                  </a:ext>
                </a:extLst>
              </a:tr>
              <a:tr h="168097">
                <a:tc>
                  <a:txBody>
                    <a:bodyPr/>
                    <a:lstStyle/>
                    <a:p>
                      <a:pPr algn="l">
                        <a:lnSpc>
                          <a:spcPct val="107000"/>
                        </a:lnSpc>
                        <a:spcAft>
                          <a:spcPts val="0"/>
                        </a:spcAft>
                      </a:pPr>
                      <a:r>
                        <a:rPr lang="en-ZA" sz="1000">
                          <a:effectLst/>
                        </a:rPr>
                        <a:t>Central Harlem</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a:effectLst/>
                        </a:rPr>
                        <a:t>4</a:t>
                      </a:r>
                      <a:endParaRPr lang="en-ZA" sz="100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tc>
                  <a:txBody>
                    <a:bodyPr/>
                    <a:lstStyle/>
                    <a:p>
                      <a:pPr algn="ctr">
                        <a:lnSpc>
                          <a:spcPct val="107000"/>
                        </a:lnSpc>
                        <a:spcAft>
                          <a:spcPts val="0"/>
                        </a:spcAft>
                      </a:pPr>
                      <a:r>
                        <a:rPr lang="en-ZA" sz="1000" dirty="0">
                          <a:effectLst/>
                        </a:rPr>
                        <a:t>46</a:t>
                      </a:r>
                      <a:endParaRPr lang="en-ZA"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843" marR="62843" marT="0" marB="0"/>
                </a:tc>
                <a:extLst>
                  <a:ext uri="{0D108BD9-81ED-4DB2-BD59-A6C34878D82A}">
                    <a16:rowId xmlns:a16="http://schemas.microsoft.com/office/drawing/2014/main" val="3982942823"/>
                  </a:ext>
                </a:extLst>
              </a:tr>
            </a:tbl>
          </a:graphicData>
        </a:graphic>
      </p:graphicFrame>
      <p:pic>
        <p:nvPicPr>
          <p:cNvPr id="18" name="Picture 17">
            <a:extLst>
              <a:ext uri="{FF2B5EF4-FFF2-40B4-BE49-F238E27FC236}">
                <a16:creationId xmlns:a16="http://schemas.microsoft.com/office/drawing/2014/main" id="{C44FCD3D-BB8F-499D-8922-BA1C15C3891B}"/>
              </a:ext>
            </a:extLst>
          </p:cNvPr>
          <p:cNvPicPr>
            <a:picLocks noChangeAspect="1"/>
          </p:cNvPicPr>
          <p:nvPr/>
        </p:nvPicPr>
        <p:blipFill>
          <a:blip r:embed="rId2"/>
          <a:stretch>
            <a:fillRect/>
          </a:stretch>
        </p:blipFill>
        <p:spPr>
          <a:xfrm>
            <a:off x="8832304" y="2246067"/>
            <a:ext cx="3007739" cy="3058632"/>
          </a:xfrm>
          <a:prstGeom prst="rect">
            <a:avLst/>
          </a:prstGeom>
        </p:spPr>
      </p:pic>
      <p:pic>
        <p:nvPicPr>
          <p:cNvPr id="21" name="Content Placeholder 20">
            <a:extLst>
              <a:ext uri="{FF2B5EF4-FFF2-40B4-BE49-F238E27FC236}">
                <a16:creationId xmlns:a16="http://schemas.microsoft.com/office/drawing/2014/main" id="{0F8BA8BA-8D66-4BE0-9C90-6D01D354C012}"/>
              </a:ext>
            </a:extLst>
          </p:cNvPr>
          <p:cNvPicPr>
            <a:picLocks noGrp="1" noChangeAspect="1"/>
          </p:cNvPicPr>
          <p:nvPr>
            <p:ph sz="quarter" idx="4"/>
          </p:nvPr>
        </p:nvPicPr>
        <p:blipFill rotWithShape="1">
          <a:blip r:embed="rId3"/>
          <a:srcRect l="70596" t="30541" r="14092" b="15365"/>
          <a:stretch/>
        </p:blipFill>
        <p:spPr>
          <a:xfrm>
            <a:off x="5807968" y="2246067"/>
            <a:ext cx="2736304" cy="3058632"/>
          </a:xfrm>
          <a:prstGeom prst="rect">
            <a:avLst/>
          </a:prstGeom>
        </p:spPr>
      </p:pic>
      <p:sp>
        <p:nvSpPr>
          <p:cNvPr id="22" name="Content Placeholder 3">
            <a:extLst>
              <a:ext uri="{FF2B5EF4-FFF2-40B4-BE49-F238E27FC236}">
                <a16:creationId xmlns:a16="http://schemas.microsoft.com/office/drawing/2014/main" id="{69AF7AC4-6CC6-4EAA-8D62-EE2614F53E5C}"/>
              </a:ext>
            </a:extLst>
          </p:cNvPr>
          <p:cNvSpPr txBox="1">
            <a:spLocks/>
          </p:cNvSpPr>
          <p:nvPr/>
        </p:nvSpPr>
        <p:spPr>
          <a:xfrm>
            <a:off x="464678" y="1700808"/>
            <a:ext cx="4839234" cy="216024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ZA" dirty="0"/>
              <a:t>The cluster analysis results are shown below. </a:t>
            </a:r>
          </a:p>
          <a:p>
            <a:r>
              <a:rPr lang="en-ZA" dirty="0"/>
              <a:t>The number of venues returned by the Foursquare API calls, for the low income areas are significantly lower than the high income areas.</a:t>
            </a:r>
          </a:p>
          <a:p>
            <a:r>
              <a:rPr lang="en-ZA" dirty="0"/>
              <a:t>This shows that there isn’t sufficient economic activity in the low income areas to sustain a large number of businesses. </a:t>
            </a:r>
          </a:p>
          <a:p>
            <a:r>
              <a:rPr lang="en-ZA" dirty="0"/>
              <a:t>Clustering indicates that there is a difference between the low income and high income areas, in terms of venues available in each area.</a:t>
            </a:r>
          </a:p>
        </p:txBody>
      </p:sp>
    </p:spTree>
    <p:extLst>
      <p:ext uri="{BB962C8B-B14F-4D97-AF65-F5344CB8AC3E}">
        <p14:creationId xmlns:p14="http://schemas.microsoft.com/office/powerpoint/2010/main" val="239308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D169-B2CB-46F7-BB3F-7F176865E911}"/>
              </a:ext>
            </a:extLst>
          </p:cNvPr>
          <p:cNvSpPr>
            <a:spLocks noGrp="1"/>
          </p:cNvSpPr>
          <p:nvPr>
            <p:ph type="title"/>
          </p:nvPr>
        </p:nvSpPr>
        <p:spPr>
          <a:xfrm>
            <a:off x="838200" y="168624"/>
            <a:ext cx="10515600" cy="685800"/>
          </a:xfrm>
        </p:spPr>
        <p:txBody>
          <a:bodyPr/>
          <a:lstStyle/>
          <a:p>
            <a:r>
              <a:rPr lang="en-ZA" dirty="0"/>
              <a:t>Most Common Venues in Each Cluster</a:t>
            </a:r>
          </a:p>
        </p:txBody>
      </p:sp>
      <p:sp>
        <p:nvSpPr>
          <p:cNvPr id="3" name="Text Placeholder 2">
            <a:extLst>
              <a:ext uri="{FF2B5EF4-FFF2-40B4-BE49-F238E27FC236}">
                <a16:creationId xmlns:a16="http://schemas.microsoft.com/office/drawing/2014/main" id="{E6EA0EB0-03B9-4C17-B575-7A7E9232073D}"/>
              </a:ext>
            </a:extLst>
          </p:cNvPr>
          <p:cNvSpPr>
            <a:spLocks noGrp="1"/>
          </p:cNvSpPr>
          <p:nvPr>
            <p:ph type="body" idx="1"/>
          </p:nvPr>
        </p:nvSpPr>
        <p:spPr>
          <a:xfrm>
            <a:off x="294904" y="1844824"/>
            <a:ext cx="5029200" cy="685800"/>
          </a:xfrm>
        </p:spPr>
        <p:txBody>
          <a:bodyPr/>
          <a:lstStyle/>
          <a:p>
            <a:r>
              <a:rPr lang="en-ZA" dirty="0"/>
              <a:t>Cluster 0</a:t>
            </a:r>
          </a:p>
        </p:txBody>
      </p:sp>
      <p:pic>
        <p:nvPicPr>
          <p:cNvPr id="7" name="Content Placeholder 6">
            <a:extLst>
              <a:ext uri="{FF2B5EF4-FFF2-40B4-BE49-F238E27FC236}">
                <a16:creationId xmlns:a16="http://schemas.microsoft.com/office/drawing/2014/main" id="{13D08800-AB4B-411B-A1AF-72E326FD8050}"/>
              </a:ext>
            </a:extLst>
          </p:cNvPr>
          <p:cNvPicPr>
            <a:picLocks noGrp="1" noChangeAspect="1"/>
          </p:cNvPicPr>
          <p:nvPr>
            <p:ph sz="half" idx="2"/>
          </p:nvPr>
        </p:nvPicPr>
        <p:blipFill>
          <a:blip r:embed="rId2"/>
          <a:stretch>
            <a:fillRect/>
          </a:stretch>
        </p:blipFill>
        <p:spPr>
          <a:xfrm>
            <a:off x="263351" y="2420888"/>
            <a:ext cx="5755405" cy="2016224"/>
          </a:xfrm>
          <a:prstGeom prst="rect">
            <a:avLst/>
          </a:prstGeom>
          <a:solidFill>
            <a:schemeClr val="accent1"/>
          </a:solidFill>
          <a:ln>
            <a:solidFill>
              <a:schemeClr val="accent1"/>
            </a:solidFill>
          </a:ln>
        </p:spPr>
      </p:pic>
      <p:sp>
        <p:nvSpPr>
          <p:cNvPr id="5" name="Text Placeholder 4">
            <a:extLst>
              <a:ext uri="{FF2B5EF4-FFF2-40B4-BE49-F238E27FC236}">
                <a16:creationId xmlns:a16="http://schemas.microsoft.com/office/drawing/2014/main" id="{F3DCF82B-79AC-4B2A-A7B8-14F4F050DEB9}"/>
              </a:ext>
            </a:extLst>
          </p:cNvPr>
          <p:cNvSpPr>
            <a:spLocks noGrp="1"/>
          </p:cNvSpPr>
          <p:nvPr>
            <p:ph type="body" sz="quarter" idx="3"/>
          </p:nvPr>
        </p:nvSpPr>
        <p:spPr>
          <a:xfrm>
            <a:off x="6375485" y="1844824"/>
            <a:ext cx="5029200" cy="685800"/>
          </a:xfrm>
        </p:spPr>
        <p:txBody>
          <a:bodyPr/>
          <a:lstStyle/>
          <a:p>
            <a:r>
              <a:rPr lang="en-ZA" dirty="0"/>
              <a:t>Cluster 1</a:t>
            </a:r>
          </a:p>
        </p:txBody>
      </p:sp>
      <p:pic>
        <p:nvPicPr>
          <p:cNvPr id="8" name="Content Placeholder 7">
            <a:extLst>
              <a:ext uri="{FF2B5EF4-FFF2-40B4-BE49-F238E27FC236}">
                <a16:creationId xmlns:a16="http://schemas.microsoft.com/office/drawing/2014/main" id="{0DB02C87-6643-4492-9226-CBD25DBA9564}"/>
              </a:ext>
            </a:extLst>
          </p:cNvPr>
          <p:cNvPicPr>
            <a:picLocks noGrp="1" noChangeAspect="1"/>
          </p:cNvPicPr>
          <p:nvPr>
            <p:ph sz="quarter" idx="4"/>
          </p:nvPr>
        </p:nvPicPr>
        <p:blipFill>
          <a:blip r:embed="rId3"/>
          <a:stretch>
            <a:fillRect/>
          </a:stretch>
        </p:blipFill>
        <p:spPr>
          <a:xfrm>
            <a:off x="6361671" y="2420888"/>
            <a:ext cx="5535425" cy="2016224"/>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13197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D169-B2CB-46F7-BB3F-7F176865E911}"/>
              </a:ext>
            </a:extLst>
          </p:cNvPr>
          <p:cNvSpPr>
            <a:spLocks noGrp="1"/>
          </p:cNvSpPr>
          <p:nvPr>
            <p:ph type="title"/>
          </p:nvPr>
        </p:nvSpPr>
        <p:spPr>
          <a:xfrm>
            <a:off x="838200" y="168624"/>
            <a:ext cx="10515600" cy="685800"/>
          </a:xfrm>
        </p:spPr>
        <p:txBody>
          <a:bodyPr/>
          <a:lstStyle/>
          <a:p>
            <a:r>
              <a:rPr lang="en-ZA" dirty="0"/>
              <a:t>Most Common Venues in Each Cluster</a:t>
            </a:r>
          </a:p>
        </p:txBody>
      </p:sp>
      <p:sp>
        <p:nvSpPr>
          <p:cNvPr id="3" name="Text Placeholder 2">
            <a:extLst>
              <a:ext uri="{FF2B5EF4-FFF2-40B4-BE49-F238E27FC236}">
                <a16:creationId xmlns:a16="http://schemas.microsoft.com/office/drawing/2014/main" id="{E6EA0EB0-03B9-4C17-B575-7A7E9232073D}"/>
              </a:ext>
            </a:extLst>
          </p:cNvPr>
          <p:cNvSpPr>
            <a:spLocks noGrp="1"/>
          </p:cNvSpPr>
          <p:nvPr>
            <p:ph type="body" idx="1"/>
          </p:nvPr>
        </p:nvSpPr>
        <p:spPr>
          <a:xfrm>
            <a:off x="3224535" y="3670091"/>
            <a:ext cx="5029200" cy="685800"/>
          </a:xfrm>
        </p:spPr>
        <p:txBody>
          <a:bodyPr/>
          <a:lstStyle/>
          <a:p>
            <a:r>
              <a:rPr lang="en-ZA" dirty="0"/>
              <a:t>Cluster 4</a:t>
            </a:r>
          </a:p>
        </p:txBody>
      </p:sp>
      <p:pic>
        <p:nvPicPr>
          <p:cNvPr id="9" name="Picture 8">
            <a:extLst>
              <a:ext uri="{FF2B5EF4-FFF2-40B4-BE49-F238E27FC236}">
                <a16:creationId xmlns:a16="http://schemas.microsoft.com/office/drawing/2014/main" id="{090111BD-DC7D-4AD8-8DFD-D8962B028EB1}"/>
              </a:ext>
            </a:extLst>
          </p:cNvPr>
          <p:cNvPicPr>
            <a:picLocks noChangeAspect="1"/>
          </p:cNvPicPr>
          <p:nvPr/>
        </p:nvPicPr>
        <p:blipFill>
          <a:blip r:embed="rId2"/>
          <a:stretch>
            <a:fillRect/>
          </a:stretch>
        </p:blipFill>
        <p:spPr>
          <a:xfrm>
            <a:off x="298128" y="1514121"/>
            <a:ext cx="5336480" cy="1841142"/>
          </a:xfrm>
          <a:prstGeom prst="rect">
            <a:avLst/>
          </a:prstGeom>
          <a:solidFill>
            <a:schemeClr val="accent1"/>
          </a:solidFill>
          <a:ln>
            <a:solidFill>
              <a:schemeClr val="accent1"/>
            </a:solidFill>
          </a:ln>
        </p:spPr>
      </p:pic>
      <p:sp>
        <p:nvSpPr>
          <p:cNvPr id="10" name="Text Placeholder 2">
            <a:extLst>
              <a:ext uri="{FF2B5EF4-FFF2-40B4-BE49-F238E27FC236}">
                <a16:creationId xmlns:a16="http://schemas.microsoft.com/office/drawing/2014/main" id="{CFA5A983-E183-4F57-908F-E4216AB8AE57}"/>
              </a:ext>
            </a:extLst>
          </p:cNvPr>
          <p:cNvSpPr txBox="1">
            <a:spLocks/>
          </p:cNvSpPr>
          <p:nvPr/>
        </p:nvSpPr>
        <p:spPr>
          <a:xfrm>
            <a:off x="298128" y="947794"/>
            <a:ext cx="5029200"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ZA" dirty="0"/>
              <a:t>Cluster 2</a:t>
            </a:r>
          </a:p>
        </p:txBody>
      </p:sp>
      <p:pic>
        <p:nvPicPr>
          <p:cNvPr id="11" name="Picture 10">
            <a:extLst>
              <a:ext uri="{FF2B5EF4-FFF2-40B4-BE49-F238E27FC236}">
                <a16:creationId xmlns:a16="http://schemas.microsoft.com/office/drawing/2014/main" id="{79B05917-EB99-40E9-B99A-6566907B466E}"/>
              </a:ext>
            </a:extLst>
          </p:cNvPr>
          <p:cNvPicPr>
            <a:picLocks noChangeAspect="1"/>
          </p:cNvPicPr>
          <p:nvPr/>
        </p:nvPicPr>
        <p:blipFill>
          <a:blip r:embed="rId3"/>
          <a:stretch>
            <a:fillRect/>
          </a:stretch>
        </p:blipFill>
        <p:spPr>
          <a:xfrm>
            <a:off x="6096000" y="1477798"/>
            <a:ext cx="5469711" cy="1875496"/>
          </a:xfrm>
          <a:prstGeom prst="rect">
            <a:avLst/>
          </a:prstGeom>
          <a:solidFill>
            <a:schemeClr val="accent1"/>
          </a:solidFill>
          <a:ln>
            <a:solidFill>
              <a:schemeClr val="accent1"/>
            </a:solidFill>
          </a:ln>
        </p:spPr>
      </p:pic>
      <p:sp>
        <p:nvSpPr>
          <p:cNvPr id="12" name="Text Placeholder 2">
            <a:extLst>
              <a:ext uri="{FF2B5EF4-FFF2-40B4-BE49-F238E27FC236}">
                <a16:creationId xmlns:a16="http://schemas.microsoft.com/office/drawing/2014/main" id="{C71740C5-061A-4EE1-8495-293B4608CFE1}"/>
              </a:ext>
            </a:extLst>
          </p:cNvPr>
          <p:cNvSpPr txBox="1">
            <a:spLocks/>
          </p:cNvSpPr>
          <p:nvPr/>
        </p:nvSpPr>
        <p:spPr>
          <a:xfrm>
            <a:off x="6096000" y="947794"/>
            <a:ext cx="5029200"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ZA" dirty="0"/>
              <a:t>Cluster 3</a:t>
            </a:r>
          </a:p>
        </p:txBody>
      </p:sp>
      <p:pic>
        <p:nvPicPr>
          <p:cNvPr id="13" name="Picture 12">
            <a:extLst>
              <a:ext uri="{FF2B5EF4-FFF2-40B4-BE49-F238E27FC236}">
                <a16:creationId xmlns:a16="http://schemas.microsoft.com/office/drawing/2014/main" id="{2F932AC3-7FE6-4A9F-ACDE-FC8544D659E9}"/>
              </a:ext>
            </a:extLst>
          </p:cNvPr>
          <p:cNvPicPr>
            <a:picLocks noChangeAspect="1"/>
          </p:cNvPicPr>
          <p:nvPr/>
        </p:nvPicPr>
        <p:blipFill>
          <a:blip r:embed="rId4"/>
          <a:stretch>
            <a:fillRect/>
          </a:stretch>
        </p:blipFill>
        <p:spPr>
          <a:xfrm>
            <a:off x="3224535" y="4223834"/>
            <a:ext cx="5742930" cy="1969179"/>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2271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04D2-6DA1-433A-A07E-B3FE6CDD65B8}"/>
              </a:ext>
            </a:extLst>
          </p:cNvPr>
          <p:cNvSpPr>
            <a:spLocks noGrp="1"/>
          </p:cNvSpPr>
          <p:nvPr>
            <p:ph type="title"/>
          </p:nvPr>
        </p:nvSpPr>
        <p:spPr/>
        <p:txBody>
          <a:bodyPr/>
          <a:lstStyle/>
          <a:p>
            <a:r>
              <a:rPr lang="en-ZA" dirty="0"/>
              <a:t>Conclusions</a:t>
            </a:r>
          </a:p>
        </p:txBody>
      </p:sp>
      <p:sp>
        <p:nvSpPr>
          <p:cNvPr id="3" name="Content Placeholder 2">
            <a:extLst>
              <a:ext uri="{FF2B5EF4-FFF2-40B4-BE49-F238E27FC236}">
                <a16:creationId xmlns:a16="http://schemas.microsoft.com/office/drawing/2014/main" id="{AF89DF5E-6D3C-411F-A28C-26475C0AB5ED}"/>
              </a:ext>
            </a:extLst>
          </p:cNvPr>
          <p:cNvSpPr>
            <a:spLocks noGrp="1"/>
          </p:cNvSpPr>
          <p:nvPr>
            <p:ph idx="1"/>
          </p:nvPr>
        </p:nvSpPr>
        <p:spPr/>
        <p:txBody>
          <a:bodyPr>
            <a:normAutofit lnSpcReduction="10000"/>
          </a:bodyPr>
          <a:lstStyle/>
          <a:p>
            <a:r>
              <a:rPr lang="en-US" dirty="0"/>
              <a:t>The geospatial analysis of the Community Districts in Manhattan yielded interesting insights into the wealth distribution within Manhattan. It was observed that the lower income </a:t>
            </a:r>
            <a:r>
              <a:rPr lang="en-US" dirty="0" err="1"/>
              <a:t>neighbourhoods</a:t>
            </a:r>
            <a:r>
              <a:rPr lang="en-US" dirty="0"/>
              <a:t> were situated in the northern parts of the island. However, even within the wealthy areas, there were Census Tracts experiencing poverty. This could be due to rent controlled apartments still being used or expensive buildings reserving a portion of the apartments for lower income groups. </a:t>
            </a:r>
          </a:p>
          <a:p>
            <a:r>
              <a:rPr lang="en-US" dirty="0"/>
              <a:t>Correlation analysis showed that the best indicator of success is education. </a:t>
            </a:r>
          </a:p>
          <a:p>
            <a:r>
              <a:rPr lang="en-US" dirty="0"/>
              <a:t>The commuting times were greater for people living in the low-income areas. This affects quality of life, since they have less free time for other pursuits (furthering their education, family time, etc.). </a:t>
            </a:r>
          </a:p>
          <a:p>
            <a:r>
              <a:rPr lang="en-US" dirty="0"/>
              <a:t>The cluster analysis showed that the lower income areas were not similar to the higher income areas. This can be attributed to the low number of venues that are available in the lower income areas. The number of venues suggest that the lower income areas cannot sustain a large number of venues. </a:t>
            </a:r>
          </a:p>
          <a:p>
            <a:endParaRPr lang="en-ZA" dirty="0"/>
          </a:p>
        </p:txBody>
      </p:sp>
    </p:spTree>
    <p:extLst>
      <p:ext uri="{BB962C8B-B14F-4D97-AF65-F5344CB8AC3E}">
        <p14:creationId xmlns:p14="http://schemas.microsoft.com/office/powerpoint/2010/main" val="27438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8216-D0A7-426E-B8CB-060FCF05BF6C}"/>
              </a:ext>
            </a:extLst>
          </p:cNvPr>
          <p:cNvSpPr>
            <a:spLocks noGrp="1"/>
          </p:cNvSpPr>
          <p:nvPr>
            <p:ph type="title"/>
          </p:nvPr>
        </p:nvSpPr>
        <p:spPr/>
        <p:txBody>
          <a:bodyPr/>
          <a:lstStyle/>
          <a:p>
            <a:r>
              <a:rPr lang="en-ZA" dirty="0"/>
              <a:t>Recommendations</a:t>
            </a:r>
          </a:p>
        </p:txBody>
      </p:sp>
      <p:sp>
        <p:nvSpPr>
          <p:cNvPr id="3" name="Content Placeholder 2">
            <a:extLst>
              <a:ext uri="{FF2B5EF4-FFF2-40B4-BE49-F238E27FC236}">
                <a16:creationId xmlns:a16="http://schemas.microsoft.com/office/drawing/2014/main" id="{ADF9B49F-DDC7-4432-84EA-F4ACF91DB1DF}"/>
              </a:ext>
            </a:extLst>
          </p:cNvPr>
          <p:cNvSpPr>
            <a:spLocks noGrp="1"/>
          </p:cNvSpPr>
          <p:nvPr>
            <p:ph idx="1"/>
          </p:nvPr>
        </p:nvSpPr>
        <p:spPr/>
        <p:txBody>
          <a:bodyPr/>
          <a:lstStyle/>
          <a:p>
            <a:pPr marL="0" indent="0">
              <a:buNone/>
            </a:pPr>
            <a:r>
              <a:rPr lang="en-ZA" dirty="0"/>
              <a:t>The geospatial analysis of poverty and wealth distributions in Manhattan Island showed that there are inequalities that need to be addressed. It is recommended to NGOs looking to improve the socio-economic conditions of the poorer areas, that they:</a:t>
            </a:r>
          </a:p>
          <a:p>
            <a:pPr marL="457200" lvl="0" indent="-457200">
              <a:buFont typeface="+mj-lt"/>
              <a:buAutoNum type="arabicPeriod"/>
            </a:pPr>
            <a:r>
              <a:rPr lang="en-ZA" dirty="0"/>
              <a:t>Focus on education as a primary method to eradicate poverty. </a:t>
            </a:r>
          </a:p>
          <a:p>
            <a:pPr marL="457200" lvl="0" indent="-457200">
              <a:buFont typeface="+mj-lt"/>
              <a:buAutoNum type="arabicPeriod"/>
            </a:pPr>
            <a:r>
              <a:rPr lang="en-ZA" dirty="0"/>
              <a:t>Incentivise businesspeople to establish businesses within the areas so that the unemployment rates and commute times can be reduced. </a:t>
            </a:r>
          </a:p>
          <a:p>
            <a:pPr marL="457200" lvl="0" indent="-457200">
              <a:buFont typeface="+mj-lt"/>
              <a:buAutoNum type="arabicPeriod"/>
            </a:pPr>
            <a:r>
              <a:rPr lang="en-ZA" dirty="0"/>
              <a:t>Look to foster entrepreneurship within those areas (thereby increasing the number of businesses).</a:t>
            </a:r>
          </a:p>
          <a:p>
            <a:endParaRPr lang="en-ZA" dirty="0"/>
          </a:p>
        </p:txBody>
      </p:sp>
    </p:spTree>
    <p:extLst>
      <p:ext uri="{BB962C8B-B14F-4D97-AF65-F5344CB8AC3E}">
        <p14:creationId xmlns:p14="http://schemas.microsoft.com/office/powerpoint/2010/main" val="35701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ZA" dirty="0"/>
              <a:t>New York city is often described as the financial capital of the world. </a:t>
            </a:r>
          </a:p>
          <a:p>
            <a:r>
              <a:rPr lang="en-ZA" dirty="0"/>
              <a:t>Manhattan Island is synonymous with New York City and is described as the cultural, financial and entertainment capital of the world. </a:t>
            </a:r>
          </a:p>
          <a:p>
            <a:r>
              <a:rPr lang="en-ZA" dirty="0"/>
              <a:t>As with all cities Manhattan is a place with high income inequality.  </a:t>
            </a:r>
          </a:p>
          <a:p>
            <a:r>
              <a:rPr lang="en-ZA" dirty="0"/>
              <a:t>Understanding the income and social inequalities and how they relate geographically would aid in better addressing the inequality concerns. </a:t>
            </a:r>
          </a:p>
          <a:p>
            <a:r>
              <a:rPr lang="en-US" dirty="0"/>
              <a:t>The similarity of rich and poor </a:t>
            </a:r>
            <a:r>
              <a:rPr lang="en-ZA" dirty="0"/>
              <a:t>neighbourhoods</a:t>
            </a:r>
            <a:r>
              <a:rPr lang="en-US" dirty="0"/>
              <a:t> in terms of facilities and venues around each </a:t>
            </a:r>
            <a:r>
              <a:rPr lang="en-US" dirty="0" err="1"/>
              <a:t>neighbourhood</a:t>
            </a:r>
            <a:r>
              <a:rPr lang="en-US" dirty="0"/>
              <a:t> was also studied. </a:t>
            </a:r>
            <a:endParaRPr lang="en-ZA"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BD46-9DFB-40DB-8FCC-2931D3E98182}"/>
              </a:ext>
            </a:extLst>
          </p:cNvPr>
          <p:cNvSpPr>
            <a:spLocks noGrp="1"/>
          </p:cNvSpPr>
          <p:nvPr>
            <p:ph type="title"/>
          </p:nvPr>
        </p:nvSpPr>
        <p:spPr/>
        <p:txBody>
          <a:bodyPr/>
          <a:lstStyle/>
          <a:p>
            <a:r>
              <a:rPr lang="en-ZA" dirty="0"/>
              <a:t>Data Acquisition</a:t>
            </a:r>
          </a:p>
        </p:txBody>
      </p:sp>
      <p:sp>
        <p:nvSpPr>
          <p:cNvPr id="3" name="Content Placeholder 2">
            <a:extLst>
              <a:ext uri="{FF2B5EF4-FFF2-40B4-BE49-F238E27FC236}">
                <a16:creationId xmlns:a16="http://schemas.microsoft.com/office/drawing/2014/main" id="{10D3667F-B058-4687-9DEC-D29E8C200981}"/>
              </a:ext>
            </a:extLst>
          </p:cNvPr>
          <p:cNvSpPr>
            <a:spLocks noGrp="1"/>
          </p:cNvSpPr>
          <p:nvPr>
            <p:ph idx="1"/>
          </p:nvPr>
        </p:nvSpPr>
        <p:spPr/>
        <p:txBody>
          <a:bodyPr/>
          <a:lstStyle/>
          <a:p>
            <a:r>
              <a:rPr lang="en-US" dirty="0"/>
              <a:t>The primary data sources used were as follows: </a:t>
            </a:r>
          </a:p>
          <a:p>
            <a:pPr lvl="2"/>
            <a:endParaRPr lang="en-US" dirty="0"/>
          </a:p>
          <a:p>
            <a:pPr lvl="2"/>
            <a:r>
              <a:rPr lang="en-US" dirty="0"/>
              <a:t>Geographic Data – comprising </a:t>
            </a:r>
            <a:r>
              <a:rPr lang="en-US" dirty="0" err="1"/>
              <a:t>GeoJson</a:t>
            </a:r>
            <a:r>
              <a:rPr lang="en-US" dirty="0"/>
              <a:t> and Shapefiles</a:t>
            </a:r>
          </a:p>
          <a:p>
            <a:pPr lvl="2"/>
            <a:r>
              <a:rPr lang="en-US" dirty="0"/>
              <a:t>Census Data – Income &amp; Population Data</a:t>
            </a:r>
          </a:p>
          <a:p>
            <a:pPr lvl="2"/>
            <a:r>
              <a:rPr lang="en-US" dirty="0"/>
              <a:t>Foursquare API Venues Data </a:t>
            </a:r>
          </a:p>
          <a:p>
            <a:endParaRPr lang="en-ZA" dirty="0"/>
          </a:p>
        </p:txBody>
      </p:sp>
    </p:spTree>
    <p:extLst>
      <p:ext uri="{BB962C8B-B14F-4D97-AF65-F5344CB8AC3E}">
        <p14:creationId xmlns:p14="http://schemas.microsoft.com/office/powerpoint/2010/main" val="292384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BD46-9DFB-40DB-8FCC-2931D3E98182}"/>
              </a:ext>
            </a:extLst>
          </p:cNvPr>
          <p:cNvSpPr>
            <a:spLocks noGrp="1"/>
          </p:cNvSpPr>
          <p:nvPr>
            <p:ph type="title"/>
          </p:nvPr>
        </p:nvSpPr>
        <p:spPr/>
        <p:txBody>
          <a:bodyPr/>
          <a:lstStyle/>
          <a:p>
            <a:r>
              <a:rPr lang="en-ZA" dirty="0"/>
              <a:t>Data Acquisition - </a:t>
            </a:r>
            <a:r>
              <a:rPr lang="en-US" dirty="0"/>
              <a:t>Geographic Data </a:t>
            </a:r>
            <a:endParaRPr lang="en-ZA" dirty="0"/>
          </a:p>
        </p:txBody>
      </p:sp>
      <p:sp>
        <p:nvSpPr>
          <p:cNvPr id="3" name="Content Placeholder 2">
            <a:extLst>
              <a:ext uri="{FF2B5EF4-FFF2-40B4-BE49-F238E27FC236}">
                <a16:creationId xmlns:a16="http://schemas.microsoft.com/office/drawing/2014/main" id="{10D3667F-B058-4687-9DEC-D29E8C200981}"/>
              </a:ext>
            </a:extLst>
          </p:cNvPr>
          <p:cNvSpPr>
            <a:spLocks noGrp="1"/>
          </p:cNvSpPr>
          <p:nvPr>
            <p:ph idx="1"/>
          </p:nvPr>
        </p:nvSpPr>
        <p:spPr/>
        <p:txBody>
          <a:bodyPr>
            <a:normAutofit lnSpcReduction="10000"/>
          </a:bodyPr>
          <a:lstStyle/>
          <a:p>
            <a:r>
              <a:rPr lang="en-US" dirty="0"/>
              <a:t>The geographic data used was obtained from the </a:t>
            </a:r>
            <a:r>
              <a:rPr lang="en-US" b="1" dirty="0"/>
              <a:t>New York University Spatial Data Repository (</a:t>
            </a:r>
            <a:r>
              <a:rPr lang="en-ZA" u="sng" dirty="0">
                <a:hlinkClick r:id="rId2"/>
              </a:rPr>
              <a:t>https://geo.nyu.edu</a:t>
            </a:r>
            <a:r>
              <a:rPr lang="en-US" b="1" dirty="0"/>
              <a:t>)</a:t>
            </a:r>
            <a:r>
              <a:rPr lang="en-US" dirty="0"/>
              <a:t>.</a:t>
            </a:r>
          </a:p>
          <a:p>
            <a:r>
              <a:rPr lang="en-ZA" dirty="0"/>
              <a:t>. Two sets of </a:t>
            </a:r>
            <a:r>
              <a:rPr lang="en-ZA" dirty="0" err="1"/>
              <a:t>Geojson</a:t>
            </a:r>
            <a:r>
              <a:rPr lang="en-ZA" dirty="0"/>
              <a:t> data was used from this repository:</a:t>
            </a:r>
          </a:p>
          <a:p>
            <a:pPr lvl="1"/>
            <a:r>
              <a:rPr lang="en-ZA" b="1" dirty="0"/>
              <a:t>2010 New York City Community Districts</a:t>
            </a:r>
            <a:r>
              <a:rPr lang="en-ZA" dirty="0"/>
              <a:t> </a:t>
            </a:r>
            <a:r>
              <a:rPr lang="en-ZA" dirty="0" err="1"/>
              <a:t>Geojson</a:t>
            </a:r>
            <a:r>
              <a:rPr lang="en-ZA" dirty="0"/>
              <a:t> data </a:t>
            </a:r>
            <a:r>
              <a:rPr lang="en-ZA" sz="1200" dirty="0"/>
              <a:t>(</a:t>
            </a:r>
            <a:r>
              <a:rPr lang="en-ZA" sz="1200" u="sng" dirty="0">
                <a:hlinkClick r:id="rId2"/>
              </a:rPr>
              <a:t>https://geo.nyu.edu/catalog/nyu-2451-34159</a:t>
            </a:r>
            <a:r>
              <a:rPr lang="en-ZA" sz="1200" u="sng" dirty="0"/>
              <a:t>)</a:t>
            </a:r>
            <a:endParaRPr lang="en-ZA" sz="1200" dirty="0"/>
          </a:p>
          <a:p>
            <a:pPr lvl="1"/>
            <a:r>
              <a:rPr lang="en-ZA" b="1" dirty="0"/>
              <a:t>2010 New York City Census Tracts</a:t>
            </a:r>
            <a:r>
              <a:rPr lang="en-ZA" dirty="0"/>
              <a:t> </a:t>
            </a:r>
            <a:r>
              <a:rPr lang="en-ZA" dirty="0" err="1"/>
              <a:t>Geojson</a:t>
            </a:r>
            <a:r>
              <a:rPr lang="en-ZA" dirty="0"/>
              <a:t> data </a:t>
            </a:r>
            <a:r>
              <a:rPr lang="en-ZA" sz="1200" dirty="0"/>
              <a:t>(</a:t>
            </a:r>
            <a:r>
              <a:rPr lang="en-ZA" sz="1200" u="sng" dirty="0">
                <a:hlinkClick r:id="rId3"/>
              </a:rPr>
              <a:t>https://geo.nyu.edu/catalog/nyu-2451-34505</a:t>
            </a:r>
            <a:r>
              <a:rPr lang="en-ZA" sz="1200" u="sng" dirty="0"/>
              <a:t>)</a:t>
            </a:r>
            <a:endParaRPr lang="en-ZA" sz="1200" dirty="0"/>
          </a:p>
          <a:p>
            <a:r>
              <a:rPr lang="en-ZA" dirty="0"/>
              <a:t>The datasets were filtered to only contain the Borough of Manhattan. </a:t>
            </a:r>
          </a:p>
          <a:p>
            <a:r>
              <a:rPr lang="en-ZA" dirty="0"/>
              <a:t>Census Tracts were used to map the census data directly onto an area in which the data was collected. </a:t>
            </a:r>
          </a:p>
          <a:p>
            <a:r>
              <a:rPr lang="en-ZA" dirty="0"/>
              <a:t>Community Districts data was used in lieu of traditional neighbourhoods, since they are mandated by the city charter to review and monitor quality of life issues for New York City neighbourhoods (Insights obtained could be actioned by the Community Districts).</a:t>
            </a:r>
          </a:p>
        </p:txBody>
      </p:sp>
    </p:spTree>
    <p:extLst>
      <p:ext uri="{BB962C8B-B14F-4D97-AF65-F5344CB8AC3E}">
        <p14:creationId xmlns:p14="http://schemas.microsoft.com/office/powerpoint/2010/main" val="14168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67B3-5303-4E38-8F6B-ED42A28757F5}"/>
              </a:ext>
            </a:extLst>
          </p:cNvPr>
          <p:cNvSpPr>
            <a:spLocks noGrp="1"/>
          </p:cNvSpPr>
          <p:nvPr>
            <p:ph type="title"/>
          </p:nvPr>
        </p:nvSpPr>
        <p:spPr/>
        <p:txBody>
          <a:bodyPr/>
          <a:lstStyle/>
          <a:p>
            <a:r>
              <a:rPr lang="en-ZA" dirty="0"/>
              <a:t>Data Acquisition - </a:t>
            </a:r>
            <a:r>
              <a:rPr lang="en-US" dirty="0"/>
              <a:t>Geographic Data </a:t>
            </a:r>
            <a:endParaRPr lang="en-ZA" dirty="0"/>
          </a:p>
        </p:txBody>
      </p:sp>
      <p:sp>
        <p:nvSpPr>
          <p:cNvPr id="3" name="Text Placeholder 2">
            <a:extLst>
              <a:ext uri="{FF2B5EF4-FFF2-40B4-BE49-F238E27FC236}">
                <a16:creationId xmlns:a16="http://schemas.microsoft.com/office/drawing/2014/main" id="{C62D707F-2A0B-4688-B61F-E85C8CFA688F}"/>
              </a:ext>
            </a:extLst>
          </p:cNvPr>
          <p:cNvSpPr>
            <a:spLocks noGrp="1"/>
          </p:cNvSpPr>
          <p:nvPr>
            <p:ph type="body" idx="1"/>
          </p:nvPr>
        </p:nvSpPr>
        <p:spPr/>
        <p:txBody>
          <a:bodyPr/>
          <a:lstStyle/>
          <a:p>
            <a:r>
              <a:rPr lang="en-ZA" dirty="0"/>
              <a:t>Census Tracts of Manhattan</a:t>
            </a:r>
          </a:p>
        </p:txBody>
      </p:sp>
      <p:sp>
        <p:nvSpPr>
          <p:cNvPr id="5" name="Text Placeholder 4">
            <a:extLst>
              <a:ext uri="{FF2B5EF4-FFF2-40B4-BE49-F238E27FC236}">
                <a16:creationId xmlns:a16="http://schemas.microsoft.com/office/drawing/2014/main" id="{DC919D1E-3CB1-498D-9B19-7F2CF963164A}"/>
              </a:ext>
            </a:extLst>
          </p:cNvPr>
          <p:cNvSpPr>
            <a:spLocks noGrp="1"/>
          </p:cNvSpPr>
          <p:nvPr>
            <p:ph type="body" sz="quarter" idx="3"/>
          </p:nvPr>
        </p:nvSpPr>
        <p:spPr/>
        <p:txBody>
          <a:bodyPr/>
          <a:lstStyle/>
          <a:p>
            <a:r>
              <a:rPr lang="en-ZA" dirty="0"/>
              <a:t>Community Districts of Manhattan</a:t>
            </a:r>
          </a:p>
        </p:txBody>
      </p:sp>
      <p:sp>
        <p:nvSpPr>
          <p:cNvPr id="6" name="Content Placeholder 5">
            <a:extLst>
              <a:ext uri="{FF2B5EF4-FFF2-40B4-BE49-F238E27FC236}">
                <a16:creationId xmlns:a16="http://schemas.microsoft.com/office/drawing/2014/main" id="{0853A4A7-E5D5-4029-ACA5-D1C6C82580B2}"/>
              </a:ext>
            </a:extLst>
          </p:cNvPr>
          <p:cNvSpPr>
            <a:spLocks noGrp="1"/>
          </p:cNvSpPr>
          <p:nvPr>
            <p:ph sz="quarter" idx="4"/>
          </p:nvPr>
        </p:nvSpPr>
        <p:spPr/>
        <p:txBody>
          <a:bodyPr/>
          <a:lstStyle/>
          <a:p>
            <a:endParaRPr lang="en-ZA"/>
          </a:p>
        </p:txBody>
      </p:sp>
      <p:pic>
        <p:nvPicPr>
          <p:cNvPr id="7" name="Content Placeholder 6">
            <a:extLst>
              <a:ext uri="{FF2B5EF4-FFF2-40B4-BE49-F238E27FC236}">
                <a16:creationId xmlns:a16="http://schemas.microsoft.com/office/drawing/2014/main" id="{B3C46D2F-EE0F-4039-84B0-72C7EF4ADF41}"/>
              </a:ext>
            </a:extLst>
          </p:cNvPr>
          <p:cNvPicPr>
            <a:picLocks noGrp="1" noChangeAspect="1"/>
          </p:cNvPicPr>
          <p:nvPr>
            <p:ph sz="half" idx="2"/>
          </p:nvPr>
        </p:nvPicPr>
        <p:blipFill>
          <a:blip r:embed="rId2"/>
          <a:stretch>
            <a:fillRect/>
          </a:stretch>
        </p:blipFill>
        <p:spPr>
          <a:xfrm>
            <a:off x="1055440" y="2514600"/>
            <a:ext cx="4112206" cy="3651195"/>
          </a:xfrm>
          <a:prstGeom prst="rect">
            <a:avLst/>
          </a:prstGeom>
        </p:spPr>
      </p:pic>
      <p:pic>
        <p:nvPicPr>
          <p:cNvPr id="10" name="Picture 9">
            <a:extLst>
              <a:ext uri="{FF2B5EF4-FFF2-40B4-BE49-F238E27FC236}">
                <a16:creationId xmlns:a16="http://schemas.microsoft.com/office/drawing/2014/main" id="{B85946BD-63C0-404C-B179-09BDCEFCC3D7}"/>
              </a:ext>
            </a:extLst>
          </p:cNvPr>
          <p:cNvPicPr>
            <a:picLocks noChangeAspect="1"/>
          </p:cNvPicPr>
          <p:nvPr/>
        </p:nvPicPr>
        <p:blipFill rotWithShape="1">
          <a:blip r:embed="rId3"/>
          <a:srcRect l="68900" t="26667" r="13972" b="13250"/>
          <a:stretch/>
        </p:blipFill>
        <p:spPr>
          <a:xfrm>
            <a:off x="6672064" y="2514600"/>
            <a:ext cx="3600400" cy="3669241"/>
          </a:xfrm>
          <a:prstGeom prst="rect">
            <a:avLst/>
          </a:prstGeom>
        </p:spPr>
      </p:pic>
    </p:spTree>
    <p:extLst>
      <p:ext uri="{BB962C8B-B14F-4D97-AF65-F5344CB8AC3E}">
        <p14:creationId xmlns:p14="http://schemas.microsoft.com/office/powerpoint/2010/main" val="159556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CA41-3AFC-4520-BCD8-9F79F11F758F}"/>
              </a:ext>
            </a:extLst>
          </p:cNvPr>
          <p:cNvSpPr>
            <a:spLocks noGrp="1"/>
          </p:cNvSpPr>
          <p:nvPr>
            <p:ph type="title"/>
          </p:nvPr>
        </p:nvSpPr>
        <p:spPr/>
        <p:txBody>
          <a:bodyPr/>
          <a:lstStyle/>
          <a:p>
            <a:r>
              <a:rPr lang="en-ZA" dirty="0"/>
              <a:t>Data Acquisition - </a:t>
            </a:r>
            <a:r>
              <a:rPr lang="en-US" dirty="0"/>
              <a:t>Census Data </a:t>
            </a:r>
            <a:endParaRPr lang="en-ZA" dirty="0"/>
          </a:p>
        </p:txBody>
      </p:sp>
      <p:sp>
        <p:nvSpPr>
          <p:cNvPr id="3" name="Content Placeholder 2">
            <a:extLst>
              <a:ext uri="{FF2B5EF4-FFF2-40B4-BE49-F238E27FC236}">
                <a16:creationId xmlns:a16="http://schemas.microsoft.com/office/drawing/2014/main" id="{503A9ADD-1A72-4439-820B-12C35299293C}"/>
              </a:ext>
            </a:extLst>
          </p:cNvPr>
          <p:cNvSpPr>
            <a:spLocks noGrp="1"/>
          </p:cNvSpPr>
          <p:nvPr>
            <p:ph idx="1"/>
          </p:nvPr>
        </p:nvSpPr>
        <p:spPr/>
        <p:txBody>
          <a:bodyPr/>
          <a:lstStyle/>
          <a:p>
            <a:r>
              <a:rPr lang="en-ZA" dirty="0"/>
              <a:t>Socio-economic data was obtained from the </a:t>
            </a:r>
            <a:r>
              <a:rPr lang="en-ZA" b="1" dirty="0"/>
              <a:t>DATA2GO</a:t>
            </a:r>
            <a:r>
              <a:rPr lang="en-ZA" dirty="0"/>
              <a:t> (</a:t>
            </a:r>
            <a:r>
              <a:rPr lang="en-ZA" u="sng" dirty="0">
                <a:hlinkClick r:id="rId2"/>
              </a:rPr>
              <a:t>https://www.data2go.nyc</a:t>
            </a:r>
            <a:r>
              <a:rPr lang="en-ZA" u="sng" dirty="0"/>
              <a:t>)</a:t>
            </a:r>
            <a:endParaRPr lang="en-ZA" dirty="0"/>
          </a:p>
          <a:p>
            <a:r>
              <a:rPr lang="en-ZA" dirty="0"/>
              <a:t>Datasets were developed by the </a:t>
            </a:r>
            <a:r>
              <a:rPr lang="en-ZA" b="1" dirty="0"/>
              <a:t>Measure of America (</a:t>
            </a:r>
            <a:r>
              <a:rPr lang="en-ZA" u="sng" dirty="0">
                <a:hlinkClick r:id="rId3"/>
              </a:rPr>
              <a:t>http://measureofamerica.org/</a:t>
            </a:r>
            <a:r>
              <a:rPr lang="en-ZA" b="1" dirty="0"/>
              <a:t>)</a:t>
            </a:r>
            <a:r>
              <a:rPr lang="en-ZA" dirty="0"/>
              <a:t> initiative by the </a:t>
            </a:r>
            <a:r>
              <a:rPr lang="en-ZA" b="1" dirty="0"/>
              <a:t>Social Science Research Council (</a:t>
            </a:r>
            <a:r>
              <a:rPr lang="en-ZA" u="sng" dirty="0">
                <a:hlinkClick r:id="rId4"/>
              </a:rPr>
              <a:t>https://www.ssrc.org/</a:t>
            </a:r>
            <a:r>
              <a:rPr lang="en-ZA" b="1" dirty="0"/>
              <a:t>)</a:t>
            </a:r>
            <a:r>
              <a:rPr lang="en-ZA" dirty="0"/>
              <a:t>. </a:t>
            </a:r>
          </a:p>
          <a:p>
            <a:r>
              <a:rPr lang="en-ZA" dirty="0"/>
              <a:t>Data was downloaded in Excel format. </a:t>
            </a:r>
          </a:p>
          <a:p>
            <a:r>
              <a:rPr lang="en-ZA" dirty="0"/>
              <a:t>Excel spreadsheets had to be cleaned prior to being imported into the </a:t>
            </a:r>
            <a:r>
              <a:rPr lang="en-ZA" dirty="0" err="1"/>
              <a:t>Jupyter</a:t>
            </a:r>
            <a:r>
              <a:rPr lang="en-ZA" dirty="0"/>
              <a:t> Notebook, due mainly to formatting issues. </a:t>
            </a:r>
          </a:p>
          <a:p>
            <a:r>
              <a:rPr lang="en-ZA" dirty="0"/>
              <a:t>Datasets contained socio-economic data for Community Districts and Census Tracts. </a:t>
            </a:r>
          </a:p>
          <a:p>
            <a:r>
              <a:rPr lang="en-ZA" dirty="0"/>
              <a:t>This dataset was filtered to limit the number of economic and social indicators used.</a:t>
            </a:r>
          </a:p>
        </p:txBody>
      </p:sp>
    </p:spTree>
    <p:extLst>
      <p:ext uri="{BB962C8B-B14F-4D97-AF65-F5344CB8AC3E}">
        <p14:creationId xmlns:p14="http://schemas.microsoft.com/office/powerpoint/2010/main" val="60381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CA41-3AFC-4520-BCD8-9F79F11F758F}"/>
              </a:ext>
            </a:extLst>
          </p:cNvPr>
          <p:cNvSpPr>
            <a:spLocks noGrp="1"/>
          </p:cNvSpPr>
          <p:nvPr>
            <p:ph type="title"/>
          </p:nvPr>
        </p:nvSpPr>
        <p:spPr/>
        <p:txBody>
          <a:bodyPr/>
          <a:lstStyle/>
          <a:p>
            <a:r>
              <a:rPr lang="en-ZA" dirty="0"/>
              <a:t>Data Acquisition – </a:t>
            </a:r>
            <a:r>
              <a:rPr lang="en-US" dirty="0"/>
              <a:t>Foursquare API</a:t>
            </a:r>
            <a:endParaRPr lang="en-ZA" dirty="0"/>
          </a:p>
        </p:txBody>
      </p:sp>
      <p:sp>
        <p:nvSpPr>
          <p:cNvPr id="3" name="Content Placeholder 2">
            <a:extLst>
              <a:ext uri="{FF2B5EF4-FFF2-40B4-BE49-F238E27FC236}">
                <a16:creationId xmlns:a16="http://schemas.microsoft.com/office/drawing/2014/main" id="{503A9ADD-1A72-4439-820B-12C35299293C}"/>
              </a:ext>
            </a:extLst>
          </p:cNvPr>
          <p:cNvSpPr>
            <a:spLocks noGrp="1"/>
          </p:cNvSpPr>
          <p:nvPr>
            <p:ph idx="1"/>
          </p:nvPr>
        </p:nvSpPr>
        <p:spPr/>
        <p:txBody>
          <a:bodyPr/>
          <a:lstStyle/>
          <a:p>
            <a:r>
              <a:rPr lang="en-ZA" dirty="0"/>
              <a:t>The Foursquare API was used to get the most common venues for each Community District </a:t>
            </a:r>
          </a:p>
          <a:p>
            <a:r>
              <a:rPr lang="en-ZA" dirty="0"/>
              <a:t>This data was used in conjunction with the socio-economic data to determine the similarities between high income neighbourhoods and low-income neighbourhoods. </a:t>
            </a:r>
          </a:p>
        </p:txBody>
      </p:sp>
    </p:spTree>
    <p:extLst>
      <p:ext uri="{BB962C8B-B14F-4D97-AF65-F5344CB8AC3E}">
        <p14:creationId xmlns:p14="http://schemas.microsoft.com/office/powerpoint/2010/main" val="3526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5328-5A7F-4911-9BBD-6867FEB638F9}"/>
              </a:ext>
            </a:extLst>
          </p:cNvPr>
          <p:cNvSpPr>
            <a:spLocks noGrp="1"/>
          </p:cNvSpPr>
          <p:nvPr>
            <p:ph type="title"/>
          </p:nvPr>
        </p:nvSpPr>
        <p:spPr/>
        <p:txBody>
          <a:bodyPr/>
          <a:lstStyle/>
          <a:p>
            <a:r>
              <a:rPr lang="en-ZA" dirty="0"/>
              <a:t>Exploratory Data Analysis</a:t>
            </a:r>
          </a:p>
        </p:txBody>
      </p:sp>
      <p:sp>
        <p:nvSpPr>
          <p:cNvPr id="3" name="Content Placeholder 2">
            <a:extLst>
              <a:ext uri="{FF2B5EF4-FFF2-40B4-BE49-F238E27FC236}">
                <a16:creationId xmlns:a16="http://schemas.microsoft.com/office/drawing/2014/main" id="{1818C79E-24B5-45EC-B278-893CDF72DA6E}"/>
              </a:ext>
            </a:extLst>
          </p:cNvPr>
          <p:cNvSpPr>
            <a:spLocks noGrp="1"/>
          </p:cNvSpPr>
          <p:nvPr>
            <p:ph idx="1"/>
          </p:nvPr>
        </p:nvSpPr>
        <p:spPr/>
        <p:txBody>
          <a:bodyPr/>
          <a:lstStyle/>
          <a:p>
            <a:r>
              <a:rPr lang="en-US" dirty="0"/>
              <a:t>Correlations between Median Household Income and various other features was calculated to determine which features correlate to Income. </a:t>
            </a:r>
          </a:p>
          <a:p>
            <a:r>
              <a:rPr lang="en-US" dirty="0"/>
              <a:t>Choropleth maps were drawn to visualize the distributions of various socio-economic indicators. </a:t>
            </a:r>
          </a:p>
          <a:p>
            <a:r>
              <a:rPr lang="en-US" dirty="0"/>
              <a:t>Choropleth maps also allowed visualize of the locations of high income and low income areas. </a:t>
            </a:r>
          </a:p>
          <a:p>
            <a:r>
              <a:rPr lang="en-US" dirty="0" err="1"/>
              <a:t>Geopandas</a:t>
            </a:r>
            <a:r>
              <a:rPr lang="en-US" dirty="0"/>
              <a:t> as well as Community Districts shapefiles were used to determine the midpoints of each Community District.</a:t>
            </a:r>
          </a:p>
          <a:p>
            <a:r>
              <a:rPr lang="en-US" dirty="0"/>
              <a:t>Foursquare API data was used to determine the types of venues in each Community District based on the midpoint locations. </a:t>
            </a:r>
          </a:p>
          <a:p>
            <a:r>
              <a:rPr lang="en-US" dirty="0"/>
              <a:t>Clustering of the Community Districts, based on the types of venues was done.</a:t>
            </a:r>
          </a:p>
          <a:p>
            <a:pPr marL="0" indent="0">
              <a:buNone/>
            </a:pPr>
            <a:endParaRPr lang="en-ZA" dirty="0"/>
          </a:p>
        </p:txBody>
      </p:sp>
    </p:spTree>
    <p:extLst>
      <p:ext uri="{BB962C8B-B14F-4D97-AF65-F5344CB8AC3E}">
        <p14:creationId xmlns:p14="http://schemas.microsoft.com/office/powerpoint/2010/main" val="19759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1077-D45C-4C73-93B2-38FF3A9E629D}"/>
              </a:ext>
            </a:extLst>
          </p:cNvPr>
          <p:cNvSpPr>
            <a:spLocks noGrp="1"/>
          </p:cNvSpPr>
          <p:nvPr>
            <p:ph type="title"/>
          </p:nvPr>
        </p:nvSpPr>
        <p:spPr>
          <a:xfrm>
            <a:off x="838200" y="-7655"/>
            <a:ext cx="10515600" cy="889662"/>
          </a:xfrm>
        </p:spPr>
        <p:txBody>
          <a:bodyPr/>
          <a:lstStyle/>
          <a:p>
            <a:r>
              <a:rPr lang="en-ZA" dirty="0"/>
              <a:t>Results – Feature Correlations</a:t>
            </a:r>
          </a:p>
        </p:txBody>
      </p:sp>
      <p:pic>
        <p:nvPicPr>
          <p:cNvPr id="4" name="Content Placeholder 3">
            <a:extLst>
              <a:ext uri="{FF2B5EF4-FFF2-40B4-BE49-F238E27FC236}">
                <a16:creationId xmlns:a16="http://schemas.microsoft.com/office/drawing/2014/main" id="{DB8675DA-8DC4-48C1-BCB0-DA197A9DF356}"/>
              </a:ext>
            </a:extLst>
          </p:cNvPr>
          <p:cNvPicPr>
            <a:picLocks noGrp="1" noChangeAspect="1"/>
          </p:cNvPicPr>
          <p:nvPr>
            <p:ph idx="1"/>
          </p:nvPr>
        </p:nvPicPr>
        <p:blipFill>
          <a:blip r:embed="rId2"/>
          <a:stretch>
            <a:fillRect/>
          </a:stretch>
        </p:blipFill>
        <p:spPr>
          <a:xfrm>
            <a:off x="191343" y="1196752"/>
            <a:ext cx="5832649" cy="5317983"/>
          </a:xfrm>
          <a:prstGeom prst="rect">
            <a:avLst/>
          </a:prstGeom>
          <a:solidFill>
            <a:schemeClr val="accent1"/>
          </a:solidFill>
        </p:spPr>
      </p:pic>
      <p:sp>
        <p:nvSpPr>
          <p:cNvPr id="8" name="Content Placeholder 2">
            <a:extLst>
              <a:ext uri="{FF2B5EF4-FFF2-40B4-BE49-F238E27FC236}">
                <a16:creationId xmlns:a16="http://schemas.microsoft.com/office/drawing/2014/main" id="{A3DFB6BC-62D6-45CA-A8F3-48FBD7675CE0}"/>
              </a:ext>
            </a:extLst>
          </p:cNvPr>
          <p:cNvSpPr txBox="1">
            <a:spLocks/>
          </p:cNvSpPr>
          <p:nvPr/>
        </p:nvSpPr>
        <p:spPr>
          <a:xfrm>
            <a:off x="6175218" y="1196752"/>
            <a:ext cx="5494207" cy="277793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dirty="0"/>
              <a:t>The various features were correlated against Median Household Income to produce a Correlation Matrix (data summarized in the table below)</a:t>
            </a:r>
          </a:p>
          <a:p>
            <a:r>
              <a:rPr lang="en-US" dirty="0"/>
              <a:t>A high positive number (maximum 1) shows strong positive correlation, whilst a low negative number (minimum -1) shows strong negative correlation. </a:t>
            </a:r>
          </a:p>
          <a:p>
            <a:r>
              <a:rPr lang="en-US" dirty="0"/>
              <a:t>From the table it is evident that one of the best predictors of success is education, with “Having completed at least a bachelors degree” and “Completed at Least High School” highly positively correlated to Median Household Income. </a:t>
            </a:r>
          </a:p>
          <a:p>
            <a:r>
              <a:rPr lang="en-US" dirty="0"/>
              <a:t>“Did not complete High School” is highly negatively correlated to Median Household Income (greater number of people who did not complete high school in an area, the lower the median income earned in the area). </a:t>
            </a:r>
          </a:p>
          <a:p>
            <a:r>
              <a:rPr lang="en-US" dirty="0"/>
              <a:t>The effect of strong family structures is also evident, with Single Mothers and Single Fathers with Children negatively correlated to income, whilst % married correlates positively to Income.</a:t>
            </a:r>
          </a:p>
        </p:txBody>
      </p:sp>
      <p:graphicFrame>
        <p:nvGraphicFramePr>
          <p:cNvPr id="9" name="Content Placeholder 10">
            <a:extLst>
              <a:ext uri="{FF2B5EF4-FFF2-40B4-BE49-F238E27FC236}">
                <a16:creationId xmlns:a16="http://schemas.microsoft.com/office/drawing/2014/main" id="{C8C2678E-156C-4FFB-9E1D-164DA782D3AA}"/>
              </a:ext>
            </a:extLst>
          </p:cNvPr>
          <p:cNvGraphicFramePr>
            <a:graphicFrameLocks/>
          </p:cNvGraphicFramePr>
          <p:nvPr>
            <p:extLst>
              <p:ext uri="{D42A27DB-BD31-4B8C-83A1-F6EECF244321}">
                <p14:modId xmlns:p14="http://schemas.microsoft.com/office/powerpoint/2010/main" val="369491992"/>
              </p:ext>
            </p:extLst>
          </p:nvPr>
        </p:nvGraphicFramePr>
        <p:xfrm>
          <a:off x="6324601" y="4118707"/>
          <a:ext cx="5481632" cy="2396028"/>
        </p:xfrm>
        <a:graphic>
          <a:graphicData uri="http://schemas.openxmlformats.org/drawingml/2006/table">
            <a:tbl>
              <a:tblPr firstRow="1" firstCol="1" bandRow="1">
                <a:tableStyleId>{3B4B98B0-60AC-42C2-AFA5-B58CD77FA1E5}</a:tableStyleId>
              </a:tblPr>
              <a:tblGrid>
                <a:gridCol w="4090003">
                  <a:extLst>
                    <a:ext uri="{9D8B030D-6E8A-4147-A177-3AD203B41FA5}">
                      <a16:colId xmlns:a16="http://schemas.microsoft.com/office/drawing/2014/main" val="3070045626"/>
                    </a:ext>
                  </a:extLst>
                </a:gridCol>
                <a:gridCol w="1391629">
                  <a:extLst>
                    <a:ext uri="{9D8B030D-6E8A-4147-A177-3AD203B41FA5}">
                      <a16:colId xmlns:a16="http://schemas.microsoft.com/office/drawing/2014/main" val="407959766"/>
                    </a:ext>
                  </a:extLst>
                </a:gridCol>
              </a:tblGrid>
              <a:tr h="301140">
                <a:tc>
                  <a:txBody>
                    <a:bodyPr/>
                    <a:lstStyle/>
                    <a:p>
                      <a:pPr algn="just">
                        <a:lnSpc>
                          <a:spcPct val="150000"/>
                        </a:lnSpc>
                        <a:spcAft>
                          <a:spcPts val="0"/>
                        </a:spcAft>
                      </a:pPr>
                      <a:r>
                        <a:rPr lang="en-ZA" sz="800" u="sng" dirty="0">
                          <a:effectLst/>
                        </a:rPr>
                        <a:t>Features Correlated against Median Household Income                        </a:t>
                      </a:r>
                      <a:endParaRPr lang="en-ZA" sz="900" u="sng"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nchor="ctr"/>
                </a:tc>
                <a:tc>
                  <a:txBody>
                    <a:bodyPr/>
                    <a:lstStyle/>
                    <a:p>
                      <a:pPr algn="just">
                        <a:lnSpc>
                          <a:spcPct val="150000"/>
                        </a:lnSpc>
                        <a:spcAft>
                          <a:spcPts val="0"/>
                        </a:spcAft>
                      </a:pPr>
                      <a:r>
                        <a:rPr lang="en-ZA" sz="800" u="sng" dirty="0">
                          <a:effectLst/>
                        </a:rPr>
                        <a:t>Correlation Coefficient</a:t>
                      </a:r>
                      <a:endParaRPr lang="en-ZA" sz="900" u="sng"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nchor="ctr"/>
                </a:tc>
                <a:extLst>
                  <a:ext uri="{0D108BD9-81ED-4DB2-BD59-A6C34878D82A}">
                    <a16:rowId xmlns:a16="http://schemas.microsoft.com/office/drawing/2014/main" val="97245578"/>
                  </a:ext>
                </a:extLst>
              </a:tr>
              <a:tr h="141947">
                <a:tc>
                  <a:txBody>
                    <a:bodyPr/>
                    <a:lstStyle/>
                    <a:p>
                      <a:pPr algn="just">
                        <a:lnSpc>
                          <a:spcPct val="150000"/>
                        </a:lnSpc>
                        <a:spcAft>
                          <a:spcPts val="0"/>
                        </a:spcAft>
                      </a:pPr>
                      <a:r>
                        <a:rPr lang="en-ZA" sz="800" dirty="0">
                          <a:solidFill>
                            <a:srgbClr val="FF0000"/>
                          </a:solidFill>
                          <a:effectLst/>
                        </a:rPr>
                        <a:t>Did Not Complete High School (% of adults 25+)                           </a:t>
                      </a:r>
                      <a:endParaRPr lang="en-ZA"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solidFill>
                            <a:srgbClr val="FF0000"/>
                          </a:solidFill>
                          <a:effectLst/>
                        </a:rPr>
                        <a:t>-0.69</a:t>
                      </a:r>
                      <a:endParaRPr lang="en-ZA"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3356701997"/>
                  </a:ext>
                </a:extLst>
              </a:tr>
              <a:tr h="141947">
                <a:tc>
                  <a:txBody>
                    <a:bodyPr/>
                    <a:lstStyle/>
                    <a:p>
                      <a:pPr algn="just">
                        <a:lnSpc>
                          <a:spcPct val="150000"/>
                        </a:lnSpc>
                        <a:spcAft>
                          <a:spcPts val="0"/>
                        </a:spcAft>
                      </a:pPr>
                      <a:r>
                        <a:rPr lang="en-ZA" sz="800">
                          <a:solidFill>
                            <a:srgbClr val="FF0000"/>
                          </a:solidFill>
                          <a:effectLst/>
                        </a:rPr>
                        <a:t>Single Mother With Children (% of households)                             </a:t>
                      </a:r>
                      <a:endParaRPr lang="en-ZA" sz="9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solidFill>
                            <a:srgbClr val="FF0000"/>
                          </a:solidFill>
                          <a:effectLst/>
                        </a:rPr>
                        <a:t>-0.57</a:t>
                      </a:r>
                      <a:endParaRPr lang="en-ZA"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1676003526"/>
                  </a:ext>
                </a:extLst>
              </a:tr>
              <a:tr h="301140">
                <a:tc>
                  <a:txBody>
                    <a:bodyPr/>
                    <a:lstStyle/>
                    <a:p>
                      <a:pPr algn="just">
                        <a:lnSpc>
                          <a:spcPct val="150000"/>
                        </a:lnSpc>
                        <a:spcAft>
                          <a:spcPts val="0"/>
                        </a:spcAft>
                      </a:pPr>
                      <a:r>
                        <a:rPr lang="en-ZA" sz="800" dirty="0">
                          <a:effectLst/>
                        </a:rPr>
                        <a:t>Completed High School or High School and Some College (% of adults 25+)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-0.55</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1465266547"/>
                  </a:ext>
                </a:extLst>
              </a:tr>
              <a:tr h="141947">
                <a:tc>
                  <a:txBody>
                    <a:bodyPr/>
                    <a:lstStyle/>
                    <a:p>
                      <a:pPr algn="just">
                        <a:lnSpc>
                          <a:spcPct val="150000"/>
                        </a:lnSpc>
                        <a:spcAft>
                          <a:spcPts val="0"/>
                        </a:spcAft>
                      </a:pPr>
                      <a:r>
                        <a:rPr lang="en-ZA" sz="800">
                          <a:effectLst/>
                        </a:rPr>
                        <a:t>Single Father With Children (% of households)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-0.27</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1399442264"/>
                  </a:ext>
                </a:extLst>
              </a:tr>
              <a:tr h="141947">
                <a:tc>
                  <a:txBody>
                    <a:bodyPr/>
                    <a:lstStyle/>
                    <a:p>
                      <a:pPr algn="just">
                        <a:lnSpc>
                          <a:spcPct val="150000"/>
                        </a:lnSpc>
                        <a:spcAft>
                          <a:spcPts val="0"/>
                        </a:spcAft>
                      </a:pPr>
                      <a:r>
                        <a:rPr lang="en-ZA" sz="800">
                          <a:effectLst/>
                        </a:rPr>
                        <a:t>Gini Coefficient of Income Inequality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-0.15</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409144803"/>
                  </a:ext>
                </a:extLst>
              </a:tr>
              <a:tr h="141947">
                <a:tc>
                  <a:txBody>
                    <a:bodyPr/>
                    <a:lstStyle/>
                    <a:p>
                      <a:pPr algn="just">
                        <a:lnSpc>
                          <a:spcPct val="150000"/>
                        </a:lnSpc>
                        <a:spcAft>
                          <a:spcPts val="0"/>
                        </a:spcAft>
                      </a:pPr>
                      <a:r>
                        <a:rPr lang="en-ZA" sz="800">
                          <a:effectLst/>
                        </a:rPr>
                        <a:t>Married With Children (% of households)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0.12</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129844096"/>
                  </a:ext>
                </a:extLst>
              </a:tr>
              <a:tr h="141947">
                <a:tc>
                  <a:txBody>
                    <a:bodyPr/>
                    <a:lstStyle/>
                    <a:p>
                      <a:pPr algn="just">
                        <a:lnSpc>
                          <a:spcPct val="150000"/>
                        </a:lnSpc>
                        <a:spcAft>
                          <a:spcPts val="0"/>
                        </a:spcAft>
                      </a:pPr>
                      <a:r>
                        <a:rPr lang="en-ZA" sz="800">
                          <a:effectLst/>
                        </a:rPr>
                        <a:t>Prime Age Adults (% of total population ages 25-54)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0.29</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572744562"/>
                  </a:ext>
                </a:extLst>
              </a:tr>
              <a:tr h="141947">
                <a:tc>
                  <a:txBody>
                    <a:bodyPr/>
                    <a:lstStyle/>
                    <a:p>
                      <a:pPr algn="just">
                        <a:lnSpc>
                          <a:spcPct val="150000"/>
                        </a:lnSpc>
                        <a:spcAft>
                          <a:spcPts val="0"/>
                        </a:spcAft>
                      </a:pPr>
                      <a:r>
                        <a:rPr lang="en-ZA" sz="800" dirty="0">
                          <a:effectLst/>
                        </a:rPr>
                        <a:t>Married (% ages 15+)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0.39</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3317925671"/>
                  </a:ext>
                </a:extLst>
              </a:tr>
              <a:tr h="141947">
                <a:tc>
                  <a:txBody>
                    <a:bodyPr/>
                    <a:lstStyle/>
                    <a:p>
                      <a:pPr algn="just">
                        <a:lnSpc>
                          <a:spcPct val="150000"/>
                        </a:lnSpc>
                        <a:spcAft>
                          <a:spcPts val="0"/>
                        </a:spcAft>
                      </a:pPr>
                      <a:r>
                        <a:rPr lang="en-ZA" sz="800">
                          <a:effectLst/>
                        </a:rPr>
                        <a:t>White (% of total population)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0.56</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2475897873"/>
                  </a:ext>
                </a:extLst>
              </a:tr>
              <a:tr h="141947">
                <a:tc>
                  <a:txBody>
                    <a:bodyPr/>
                    <a:lstStyle/>
                    <a:p>
                      <a:pPr algn="just">
                        <a:lnSpc>
                          <a:spcPct val="150000"/>
                        </a:lnSpc>
                        <a:spcAft>
                          <a:spcPts val="0"/>
                        </a:spcAft>
                      </a:pPr>
                      <a:r>
                        <a:rPr lang="en-ZA" sz="800">
                          <a:solidFill>
                            <a:srgbClr val="FF0000"/>
                          </a:solidFill>
                          <a:effectLst/>
                        </a:rPr>
                        <a:t>Completed at Least High School (% of adults 25+)                           </a:t>
                      </a:r>
                      <a:endParaRPr lang="en-ZA" sz="9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solidFill>
                            <a:srgbClr val="FF0000"/>
                          </a:solidFill>
                          <a:effectLst/>
                        </a:rPr>
                        <a:t>0.69</a:t>
                      </a:r>
                      <a:endParaRPr lang="en-ZA"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2908566246"/>
                  </a:ext>
                </a:extLst>
              </a:tr>
              <a:tr h="141947">
                <a:tc>
                  <a:txBody>
                    <a:bodyPr/>
                    <a:lstStyle/>
                    <a:p>
                      <a:pPr algn="just">
                        <a:lnSpc>
                          <a:spcPct val="150000"/>
                        </a:lnSpc>
                        <a:spcAft>
                          <a:spcPts val="0"/>
                        </a:spcAft>
                      </a:pPr>
                      <a:r>
                        <a:rPr lang="en-ZA" sz="800">
                          <a:solidFill>
                            <a:srgbClr val="FF0000"/>
                          </a:solidFill>
                          <a:effectLst/>
                        </a:rPr>
                        <a:t>Completed at Least Bachelor's Degree (% of adults 25+)                    </a:t>
                      </a:r>
                      <a:endParaRPr lang="en-ZA" sz="9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solidFill>
                            <a:srgbClr val="FF0000"/>
                          </a:solidFill>
                          <a:effectLst/>
                        </a:rPr>
                        <a:t>0.77</a:t>
                      </a:r>
                      <a:endParaRPr lang="en-ZA" sz="9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2479270091"/>
                  </a:ext>
                </a:extLst>
              </a:tr>
              <a:tr h="141947">
                <a:tc>
                  <a:txBody>
                    <a:bodyPr/>
                    <a:lstStyle/>
                    <a:p>
                      <a:pPr algn="just">
                        <a:lnSpc>
                          <a:spcPct val="150000"/>
                        </a:lnSpc>
                        <a:spcAft>
                          <a:spcPts val="0"/>
                        </a:spcAft>
                      </a:pPr>
                      <a:r>
                        <a:rPr lang="en-ZA" sz="800" dirty="0">
                          <a:effectLst/>
                        </a:rPr>
                        <a:t>Median Household Income ($)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tc>
                  <a:txBody>
                    <a:bodyPr/>
                    <a:lstStyle/>
                    <a:p>
                      <a:pPr algn="ctr">
                        <a:lnSpc>
                          <a:spcPct val="150000"/>
                        </a:lnSpc>
                        <a:spcAft>
                          <a:spcPts val="0"/>
                        </a:spcAft>
                      </a:pPr>
                      <a:r>
                        <a:rPr lang="en-ZA" sz="800" dirty="0">
                          <a:effectLst/>
                        </a:rPr>
                        <a:t>1.00</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216" marR="57216" marT="0" marB="0"/>
                </a:tc>
                <a:extLst>
                  <a:ext uri="{0D108BD9-81ED-4DB2-BD59-A6C34878D82A}">
                    <a16:rowId xmlns:a16="http://schemas.microsoft.com/office/drawing/2014/main" val="2735531091"/>
                  </a:ext>
                </a:extLst>
              </a:tr>
            </a:tbl>
          </a:graphicData>
        </a:graphic>
      </p:graphicFrame>
    </p:spTree>
    <p:extLst>
      <p:ext uri="{BB962C8B-B14F-4D97-AF65-F5344CB8AC3E}">
        <p14:creationId xmlns:p14="http://schemas.microsoft.com/office/powerpoint/2010/main" val="103878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173</TotalTime>
  <Words>1519</Words>
  <Application>Microsoft Office PowerPoint</Application>
  <PresentationFormat>Widescreen</PresentationFormat>
  <Paragraphs>156</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Schoolbook</vt:lpstr>
      <vt:lpstr>CITY SKETCH 16X9</vt:lpstr>
      <vt:lpstr>Geospatial Analysis of Wealth and Poverty Distributions in Manhattan Island</vt:lpstr>
      <vt:lpstr>Introduction</vt:lpstr>
      <vt:lpstr>Data Acquisition</vt:lpstr>
      <vt:lpstr>Data Acquisition - Geographic Data </vt:lpstr>
      <vt:lpstr>Data Acquisition - Geographic Data </vt:lpstr>
      <vt:lpstr>Data Acquisition - Census Data </vt:lpstr>
      <vt:lpstr>Data Acquisition – Foursquare API</vt:lpstr>
      <vt:lpstr>Exploratory Data Analysis</vt:lpstr>
      <vt:lpstr>Results – Feature Correlations</vt:lpstr>
      <vt:lpstr>Geospatial Distributions Results</vt:lpstr>
      <vt:lpstr>Geospatial Distributions Results</vt:lpstr>
      <vt:lpstr>Cluster Analysis Results</vt:lpstr>
      <vt:lpstr>Most Common Venues in Each Cluster</vt:lpstr>
      <vt:lpstr>Most Common Venues in Each Cluster</vt:lpstr>
      <vt:lpstr>Conclusions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Analysis of Wealth and Poverty Distributions in Manhattan Island</dc:title>
  <dc:creator>the.gunzlinger@gmail.com</dc:creator>
  <cp:lastModifiedBy>the.gunzlinger@gmail.com</cp:lastModifiedBy>
  <cp:revision>48</cp:revision>
  <dcterms:created xsi:type="dcterms:W3CDTF">2020-06-22T21:39:13Z</dcterms:created>
  <dcterms:modified xsi:type="dcterms:W3CDTF">2020-06-23T00:33:13Z</dcterms:modified>
</cp:coreProperties>
</file>